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258" r:id="rId3"/>
    <p:sldId id="268" r:id="rId4"/>
    <p:sldId id="309" r:id="rId5"/>
    <p:sldId id="308" r:id="rId6"/>
    <p:sldId id="276" r:id="rId7"/>
    <p:sldId id="299" r:id="rId8"/>
    <p:sldId id="300" r:id="rId9"/>
    <p:sldId id="307" r:id="rId10"/>
    <p:sldId id="302" r:id="rId11"/>
    <p:sldId id="304" r:id="rId12"/>
    <p:sldId id="303" r:id="rId13"/>
    <p:sldId id="305" r:id="rId14"/>
    <p:sldId id="279" r:id="rId15"/>
    <p:sldId id="30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6"/>
    <a:srgbClr val="009EE0"/>
    <a:srgbClr val="9AC29B"/>
    <a:srgbClr val="11DDFA"/>
    <a:srgbClr val="97DCDF"/>
    <a:srgbClr val="06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2C822-67EE-4580-8D80-0D4366180382}" v="36" dt="2022-02-16T10:38:31.153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22249-8437-45B9-B9BE-FB7FDA4BDA0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1A63F-7D7E-40B9-B060-25FDD9549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15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70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30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27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41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5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72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88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2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57351-63FF-3149-9A00-9DDECEDF75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1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57351-63FF-3149-9A00-9DDECEDF75C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6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5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42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62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7366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351-63FF-3149-9A00-9DDECEDF75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68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3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1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80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6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52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4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4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5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31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70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EDE3-E833-45EB-9194-08798C2202D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9E8B-2208-4319-9BF1-ABFF70836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2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k.hendriks@hetwesteraam.n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l.vanpeer@hetwesteraam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VGa015yBH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hyperlink" Target="mailto:k.kanij@hetwesteraam.n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259" y="-852691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76226" y="-87532"/>
            <a:ext cx="6039684" cy="235909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009EE0"/>
                </a:solidFill>
                <a:latin typeface="+mn-lt"/>
              </a:rPr>
              <a:t>      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WELKOM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 err="1">
                <a:solidFill>
                  <a:srgbClr val="009EE0"/>
                </a:solidFill>
                <a:latin typeface="+mn-lt"/>
              </a:rPr>
              <a:t>Profielkeuzeavond</a:t>
            </a:r>
            <a:r>
              <a:rPr lang="nl-NL" sz="4000" b="1" dirty="0">
                <a:solidFill>
                  <a:srgbClr val="009EE0"/>
                </a:solidFill>
                <a:latin typeface="+mn-lt"/>
              </a:rPr>
              <a:t> 15-02-2023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D905C4-BB29-4B31-B6E2-AC5804DD20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826">
            <a:off x="7090113" y="1937455"/>
            <a:ext cx="5469139" cy="416031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603CA85-FA98-4CE3-AB7F-0285A018FC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40" y="2668687"/>
            <a:ext cx="6266311" cy="41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5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20000" y="0"/>
            <a:ext cx="5760000" cy="1621328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9EE0"/>
                </a:solidFill>
                <a:latin typeface="+mn-lt"/>
              </a:rPr>
              <a:t>Inhoud profiel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Economie &amp; Ondernemen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67BD4A-F0F3-4703-94AC-ED4063063DC7}"/>
              </a:ext>
            </a:extLst>
          </p:cNvPr>
          <p:cNvSpPr txBox="1"/>
          <p:nvPr/>
        </p:nvSpPr>
        <p:spPr>
          <a:xfrm>
            <a:off x="2116183" y="1898468"/>
            <a:ext cx="5956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Modules op BBL én KBL niveau</a:t>
            </a:r>
          </a:p>
          <a:p>
            <a:pPr marL="514350" indent="-514350">
              <a:buAutoNum type="arabicPeriod"/>
            </a:pPr>
            <a:r>
              <a:rPr lang="nl-NL" sz="2800" dirty="0"/>
              <a:t>Secretarieel</a:t>
            </a:r>
          </a:p>
          <a:p>
            <a:pPr marL="514350" indent="-514350">
              <a:buAutoNum type="arabicPeriod"/>
            </a:pPr>
            <a:r>
              <a:rPr lang="nl-NL" sz="2800" dirty="0"/>
              <a:t>Commercieel</a:t>
            </a:r>
          </a:p>
          <a:p>
            <a:pPr marL="514350" indent="-514350">
              <a:buAutoNum type="arabicPeriod"/>
            </a:pPr>
            <a:r>
              <a:rPr lang="nl-NL" sz="2800" dirty="0"/>
              <a:t>Administratie</a:t>
            </a:r>
          </a:p>
          <a:p>
            <a:pPr marL="514350" indent="-514350">
              <a:buAutoNum type="arabicPeriod"/>
            </a:pPr>
            <a:r>
              <a:rPr lang="nl-NL" sz="2800" dirty="0"/>
              <a:t>Logistiek</a:t>
            </a:r>
          </a:p>
          <a:p>
            <a:pPr marL="514350" indent="-514350">
              <a:buAutoNum type="arabicPeriod"/>
            </a:pPr>
            <a:endParaRPr lang="nl-NL" sz="2800" dirty="0"/>
          </a:p>
          <a:p>
            <a:r>
              <a:rPr lang="nl-NL" sz="2800" dirty="0"/>
              <a:t>Modules op GL niveau:</a:t>
            </a:r>
          </a:p>
          <a:p>
            <a:pPr marL="514350" indent="-514350">
              <a:buAutoNum type="arabicPeriod"/>
            </a:pPr>
            <a:r>
              <a:rPr lang="nl-NL" sz="2800" dirty="0"/>
              <a:t>Secretarieel</a:t>
            </a:r>
          </a:p>
          <a:p>
            <a:pPr marL="514350" indent="-514350">
              <a:buAutoNum type="arabicPeriod"/>
            </a:pPr>
            <a:r>
              <a:rPr lang="nl-NL" sz="2800" dirty="0"/>
              <a:t>Commercieel</a:t>
            </a:r>
          </a:p>
        </p:txBody>
      </p:sp>
    </p:spTree>
    <p:extLst>
      <p:ext uri="{BB962C8B-B14F-4D97-AF65-F5344CB8AC3E}">
        <p14:creationId xmlns:p14="http://schemas.microsoft.com/office/powerpoint/2010/main" val="9167333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20000" y="0"/>
            <a:ext cx="5760000" cy="1621328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9EE0"/>
                </a:solidFill>
                <a:latin typeface="+mn-lt"/>
              </a:rPr>
              <a:t>Inhoud profiel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Groen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67BD4A-F0F3-4703-94AC-ED4063063DC7}"/>
              </a:ext>
            </a:extLst>
          </p:cNvPr>
          <p:cNvSpPr txBox="1"/>
          <p:nvPr/>
        </p:nvSpPr>
        <p:spPr>
          <a:xfrm>
            <a:off x="2116183" y="1898468"/>
            <a:ext cx="5956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Modules op BBL én KBL niveau:</a:t>
            </a:r>
          </a:p>
          <a:p>
            <a:pPr marL="514350" indent="-514350">
              <a:buAutoNum type="arabicPeriod"/>
            </a:pPr>
            <a:r>
              <a:rPr lang="nl-NL" sz="2800" dirty="0"/>
              <a:t>Groene productie</a:t>
            </a:r>
          </a:p>
          <a:p>
            <a:pPr marL="514350" indent="-514350">
              <a:buAutoNum type="arabicPeriod"/>
            </a:pPr>
            <a:r>
              <a:rPr lang="nl-NL" sz="2800" dirty="0"/>
              <a:t>Groene vormgeving en verkoop</a:t>
            </a:r>
          </a:p>
          <a:p>
            <a:pPr marL="514350" indent="-514350">
              <a:buAutoNum type="arabicPeriod"/>
            </a:pPr>
            <a:r>
              <a:rPr lang="nl-NL" sz="2800" dirty="0"/>
              <a:t>Tussen productie en verkoop</a:t>
            </a:r>
          </a:p>
          <a:p>
            <a:pPr marL="514350" indent="-514350">
              <a:buAutoNum type="arabicPeriod"/>
            </a:pPr>
            <a:r>
              <a:rPr lang="nl-NL" sz="2800" dirty="0"/>
              <a:t>Vergroening stedelijke omgeving</a:t>
            </a:r>
          </a:p>
          <a:p>
            <a:pPr marL="514350" indent="-514350">
              <a:buAutoNum type="arabicPeriod"/>
            </a:pPr>
            <a:endParaRPr lang="nl-NL" sz="2800" dirty="0"/>
          </a:p>
          <a:p>
            <a:r>
              <a:rPr lang="nl-NL" sz="2800" dirty="0"/>
              <a:t>Modules op GL niveau:</a:t>
            </a:r>
          </a:p>
          <a:p>
            <a:pPr marL="514350" indent="-514350">
              <a:buAutoNum type="arabicPeriod"/>
            </a:pPr>
            <a:r>
              <a:rPr lang="nl-NL" sz="2800" dirty="0"/>
              <a:t>Tussen productie en verkoop</a:t>
            </a:r>
          </a:p>
          <a:p>
            <a:pPr marL="514350" indent="-514350">
              <a:buAutoNum type="arabicPeriod"/>
            </a:pPr>
            <a:r>
              <a:rPr lang="nl-NL" sz="2800" dirty="0"/>
              <a:t>Vergroening stedelijke omgeving</a:t>
            </a:r>
          </a:p>
        </p:txBody>
      </p:sp>
    </p:spTree>
    <p:extLst>
      <p:ext uri="{BB962C8B-B14F-4D97-AF65-F5344CB8AC3E}">
        <p14:creationId xmlns:p14="http://schemas.microsoft.com/office/powerpoint/2010/main" val="28865197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20000" y="0"/>
            <a:ext cx="5760000" cy="1621328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9EE0"/>
                </a:solidFill>
                <a:latin typeface="+mn-lt"/>
              </a:rPr>
              <a:t>Inhoud profiel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Zorg &amp; Welzijn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67BD4A-F0F3-4703-94AC-ED4063063DC7}"/>
              </a:ext>
            </a:extLst>
          </p:cNvPr>
          <p:cNvSpPr txBox="1"/>
          <p:nvPr/>
        </p:nvSpPr>
        <p:spPr>
          <a:xfrm>
            <a:off x="2116183" y="1898468"/>
            <a:ext cx="5956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Modules op BBL én KBL niveau: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gezondheid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activiteit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zorg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omgeving</a:t>
            </a:r>
          </a:p>
          <a:p>
            <a:pPr marL="514350" indent="-514350">
              <a:buAutoNum type="arabicPeriod"/>
            </a:pPr>
            <a:endParaRPr lang="nl-NL" sz="2800" dirty="0"/>
          </a:p>
          <a:p>
            <a:r>
              <a:rPr lang="nl-NL" sz="2800" dirty="0"/>
              <a:t>Modules op GL niveau: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activiteit</a:t>
            </a:r>
          </a:p>
          <a:p>
            <a:pPr marL="514350" indent="-514350">
              <a:buAutoNum type="arabicPeriod"/>
            </a:pPr>
            <a:r>
              <a:rPr lang="nl-NL" sz="2800" dirty="0"/>
              <a:t>Mens en zorg</a:t>
            </a:r>
          </a:p>
        </p:txBody>
      </p:sp>
    </p:spTree>
    <p:extLst>
      <p:ext uri="{BB962C8B-B14F-4D97-AF65-F5344CB8AC3E}">
        <p14:creationId xmlns:p14="http://schemas.microsoft.com/office/powerpoint/2010/main" val="16339816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59131" y="891472"/>
            <a:ext cx="7565409" cy="918078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9EE0"/>
                </a:solidFill>
                <a:latin typeface="+mn-lt"/>
              </a:rPr>
              <a:t>		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		Keuzevakken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 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endParaRPr lang="nl-NL" sz="4000" b="1" dirty="0">
              <a:solidFill>
                <a:srgbClr val="009EE0"/>
              </a:solidFill>
              <a:latin typeface="+mn-lt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F0B931-3A00-46BA-87E2-830A24B2A8B6}"/>
              </a:ext>
            </a:extLst>
          </p:cNvPr>
          <p:cNvSpPr txBox="1"/>
          <p:nvPr/>
        </p:nvSpPr>
        <p:spPr>
          <a:xfrm>
            <a:off x="1450127" y="1586564"/>
            <a:ext cx="7021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Naast het profiel kiezen leerlingen ook beroepsgerichte keuzevakken:</a:t>
            </a:r>
          </a:p>
          <a:p>
            <a:endParaRPr lang="nl-NL" sz="3200" dirty="0"/>
          </a:p>
          <a:p>
            <a:pPr marL="342900" indent="-342900">
              <a:buFontTx/>
              <a:buChar char="-"/>
            </a:pPr>
            <a:r>
              <a:rPr lang="nl-NL" sz="3200" dirty="0"/>
              <a:t>Ieder aangeboden beroepsgericht keuzevak mag gekozen worden, ook al hoort het bij een ander profiel</a:t>
            </a:r>
          </a:p>
          <a:p>
            <a:pPr marL="342900" indent="-342900">
              <a:buFontTx/>
              <a:buChar char="-"/>
            </a:pPr>
            <a:r>
              <a:rPr lang="nl-NL" sz="3200" dirty="0"/>
              <a:t>Er worden er 4 in 2 jaar (leerjaar 3 + 4</a:t>
            </a:r>
            <a:r>
              <a:rPr lang="nl-NL" sz="3200"/>
              <a:t>) gekozen (bij GL 2 in 2 jaar)</a:t>
            </a:r>
            <a:endParaRPr lang="nl-NL" sz="3200" dirty="0"/>
          </a:p>
          <a:p>
            <a:pPr marL="342900" indent="-342900">
              <a:buFontTx/>
              <a:buChar char="-"/>
            </a:pPr>
            <a:r>
              <a:rPr lang="nl-NL" sz="3200" dirty="0"/>
              <a:t>Eind leerjaar 2 wordt uitleg gegeven en het eerste keuzevak gekozen</a:t>
            </a:r>
          </a:p>
        </p:txBody>
      </p:sp>
    </p:spTree>
    <p:extLst>
      <p:ext uri="{BB962C8B-B14F-4D97-AF65-F5344CB8AC3E}">
        <p14:creationId xmlns:p14="http://schemas.microsoft.com/office/powerpoint/2010/main" val="352705792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1200" y="1449538"/>
            <a:ext cx="10223989" cy="3455023"/>
          </a:xfrm>
          <a:prstGeom prst="rect">
            <a:avLst/>
          </a:prstGeom>
        </p:spPr>
      </p:pic>
      <p:pic>
        <p:nvPicPr>
          <p:cNvPr id="3074" name="Picture 2" descr="Helping Hand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702">
            <a:off x="7575733" y="-759163"/>
            <a:ext cx="5979577" cy="59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-337165" y="-706267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6121" y="27020"/>
            <a:ext cx="78867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VOOR NU…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13324" y="2018055"/>
            <a:ext cx="92090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Kijk het filmpje op </a:t>
            </a:r>
            <a:r>
              <a:rPr lang="nl-NL" sz="2800" dirty="0">
                <a:hlinkClick r:id="rId6"/>
              </a:rPr>
              <a:t>https://youtu.be/uVGa015yBHs</a:t>
            </a:r>
            <a:r>
              <a:rPr lang="nl-NL" sz="2800" dirty="0"/>
              <a:t> !</a:t>
            </a:r>
          </a:p>
          <a:p>
            <a:pPr marL="457200" indent="-457200"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Praat samen thuis over de keuze!</a:t>
            </a:r>
          </a:p>
          <a:p>
            <a:pPr>
              <a:buClr>
                <a:srgbClr val="009EE0"/>
              </a:buClr>
            </a:pPr>
            <a:endParaRPr lang="nl-NL" sz="2800" dirty="0"/>
          </a:p>
          <a:p>
            <a:pPr marL="457200" indent="-457200"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Mail met een profieldocent als je vragen hebt!</a:t>
            </a:r>
          </a:p>
          <a:p>
            <a:pPr marL="720000" indent="-457200">
              <a:buClr>
                <a:srgbClr val="009EE0"/>
              </a:buClr>
              <a:buFontTx/>
              <a:buChar char="-"/>
            </a:pPr>
            <a:r>
              <a:rPr lang="nl-NL" sz="2800" dirty="0"/>
              <a:t>Groen: </a:t>
            </a:r>
            <a:r>
              <a:rPr lang="nl-NL" sz="2800" dirty="0">
                <a:hlinkClick r:id="rId7"/>
              </a:rPr>
              <a:t>l.vanpeer@hetwesteraam.nl</a:t>
            </a:r>
            <a:endParaRPr lang="nl-NL" sz="2800" dirty="0"/>
          </a:p>
          <a:p>
            <a:pPr marL="720000" indent="-457200">
              <a:buClr>
                <a:srgbClr val="009EE0"/>
              </a:buClr>
              <a:buFontTx/>
              <a:buChar char="-"/>
            </a:pPr>
            <a:r>
              <a:rPr lang="nl-NL" sz="2800" dirty="0"/>
              <a:t>Economie &amp; Ondernemen: </a:t>
            </a:r>
            <a:r>
              <a:rPr lang="nl-NL" sz="2800" dirty="0">
                <a:hlinkClick r:id="rId8"/>
              </a:rPr>
              <a:t>k.hendriks@hetwesteraam.nl</a:t>
            </a:r>
            <a:endParaRPr lang="nl-NL" sz="2800" dirty="0"/>
          </a:p>
          <a:p>
            <a:pPr marL="720000" indent="-457200">
              <a:buClr>
                <a:srgbClr val="009EE0"/>
              </a:buClr>
              <a:buFontTx/>
              <a:buChar char="-"/>
            </a:pPr>
            <a:r>
              <a:rPr lang="nl-NL" sz="2800" dirty="0"/>
              <a:t>Zorg &amp; Welzijn: </a:t>
            </a:r>
            <a:r>
              <a:rPr lang="nl-NL" sz="2800" dirty="0">
                <a:hlinkClick r:id="rId9"/>
              </a:rPr>
              <a:t>k.kanij@hetwesteraam.nl</a:t>
            </a:r>
            <a:endParaRPr lang="nl-NL" sz="2800" dirty="0"/>
          </a:p>
          <a:p>
            <a:pPr>
              <a:buClr>
                <a:srgbClr val="009EE0"/>
              </a:buClr>
            </a:pPr>
            <a:endParaRPr lang="nl-NL" sz="2800" dirty="0"/>
          </a:p>
          <a:p>
            <a:pPr marL="457200" indent="-457200">
              <a:buClr>
                <a:srgbClr val="009EE0"/>
              </a:buClr>
              <a:buFontTx/>
              <a:buChar char="-"/>
            </a:pPr>
            <a:r>
              <a:rPr lang="nl-NL" sz="2800" dirty="0"/>
              <a:t>Overige vragen mailen naar de mentor!</a:t>
            </a:r>
          </a:p>
        </p:txBody>
      </p:sp>
    </p:spTree>
    <p:extLst>
      <p:ext uri="{BB962C8B-B14F-4D97-AF65-F5344CB8AC3E}">
        <p14:creationId xmlns:p14="http://schemas.microsoft.com/office/powerpoint/2010/main" val="358697366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1200" y="1449538"/>
            <a:ext cx="10223989" cy="3455023"/>
          </a:xfrm>
          <a:prstGeom prst="rect">
            <a:avLst/>
          </a:prstGeom>
        </p:spPr>
      </p:pic>
      <p:pic>
        <p:nvPicPr>
          <p:cNvPr id="3074" name="Picture 2" descr="Helping Hand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702">
            <a:off x="7575733" y="-759163"/>
            <a:ext cx="5979577" cy="59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-337165" y="-706267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6121" y="27020"/>
            <a:ext cx="78867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VOOR LATER…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22654" y="2328932"/>
            <a:ext cx="80001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Binnenkort ontvangen de leerlingen bericht met een inlog voor Zermelo</a:t>
            </a:r>
          </a:p>
          <a:p>
            <a:pPr marL="457200" indent="-457200"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In Zermelo kiezen ze het profiel</a:t>
            </a:r>
          </a:p>
          <a:p>
            <a:pPr>
              <a:buClr>
                <a:srgbClr val="009EE0"/>
              </a:buClr>
            </a:pPr>
            <a:endParaRPr lang="nl-NL" sz="2800" dirty="0"/>
          </a:p>
          <a:p>
            <a:pPr>
              <a:buClr>
                <a:srgbClr val="009EE0"/>
              </a:buClr>
            </a:pPr>
            <a:endParaRPr lang="nl-NL" sz="2800" dirty="0"/>
          </a:p>
          <a:p>
            <a:pPr>
              <a:buClr>
                <a:srgbClr val="009EE0"/>
              </a:buClr>
            </a:pPr>
            <a:endParaRPr lang="nl-NL" sz="2800" dirty="0"/>
          </a:p>
          <a:p>
            <a:pPr>
              <a:buClr>
                <a:srgbClr val="009EE0"/>
              </a:buClr>
            </a:pPr>
            <a:r>
              <a:rPr lang="nl-NL" sz="4000" b="1" dirty="0">
                <a:solidFill>
                  <a:schemeClr val="accent1"/>
                </a:solidFill>
              </a:rPr>
              <a:t>Bedankt voor jullie aanwezigheid en succes met kiezen!</a:t>
            </a:r>
          </a:p>
        </p:txBody>
      </p:sp>
    </p:spTree>
    <p:extLst>
      <p:ext uri="{BB962C8B-B14F-4D97-AF65-F5344CB8AC3E}">
        <p14:creationId xmlns:p14="http://schemas.microsoft.com/office/powerpoint/2010/main" val="18643490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2055223"/>
            <a:ext cx="6170180" cy="4701239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nl-NL" sz="3200" dirty="0"/>
              <a:t>Welkom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Voorstellen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Profiel kiezen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Inhoud profielen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Beroepsgerichte keuzevakken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Voor nu…</a:t>
            </a:r>
          </a:p>
          <a:p>
            <a:pPr>
              <a:buClr>
                <a:srgbClr val="00B0F0"/>
              </a:buClr>
            </a:pPr>
            <a:r>
              <a:rPr lang="nl-NL" sz="3200" dirty="0"/>
              <a:t>Voor later…</a:t>
            </a:r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259" y="-852691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266928" y="-87532"/>
            <a:ext cx="7057612" cy="1621328"/>
          </a:xfrm>
        </p:spPr>
        <p:txBody>
          <a:bodyPr>
            <a:normAutofit/>
          </a:bodyPr>
          <a:lstStyle/>
          <a:p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PROGRAMMA: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64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084914C3-ACC9-45A0-B9AF-C95A7048E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186">
            <a:off x="-2694053" y="-2376269"/>
            <a:ext cx="5846307" cy="9504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arallellogram 17">
            <a:extLst>
              <a:ext uri="{FF2B5EF4-FFF2-40B4-BE49-F238E27FC236}">
                <a16:creationId xmlns:a16="http://schemas.microsoft.com/office/drawing/2014/main" id="{D86DC2AF-2498-4B27-88BE-0699239C3AF7}"/>
              </a:ext>
            </a:extLst>
          </p:cNvPr>
          <p:cNvSpPr>
            <a:spLocks noChangeAspect="1"/>
          </p:cNvSpPr>
          <p:nvPr/>
        </p:nvSpPr>
        <p:spPr>
          <a:xfrm rot="9606419">
            <a:off x="4194837" y="-1498183"/>
            <a:ext cx="10092227" cy="10133960"/>
          </a:xfrm>
          <a:prstGeom prst="parallelogram">
            <a:avLst/>
          </a:prstGeom>
          <a:solidFill>
            <a:srgbClr val="1D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577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3851074-4A28-439F-BF74-63A1DFCC1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729">
            <a:off x="2914894" y="-1351192"/>
            <a:ext cx="4397412" cy="5618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4"/>
          <p:cNvGrpSpPr/>
          <p:nvPr/>
        </p:nvGrpSpPr>
        <p:grpSpPr>
          <a:xfrm>
            <a:off x="-337165" y="-706267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000" y="0"/>
            <a:ext cx="78867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Voorstellen…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1200" y="1642042"/>
            <a:ext cx="10223989" cy="345502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85552" y="2205264"/>
            <a:ext cx="3960000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Decaan Onderbouw</a:t>
            </a:r>
          </a:p>
          <a:p>
            <a:r>
              <a:rPr lang="nl-NL" sz="2800" b="1" dirty="0"/>
              <a:t>Carin Witjes</a:t>
            </a:r>
          </a:p>
          <a:p>
            <a:r>
              <a:rPr lang="nl-NL" sz="2400" b="1" dirty="0"/>
              <a:t>c.witjes@hetwesteraam.nl</a:t>
            </a:r>
          </a:p>
        </p:txBody>
      </p:sp>
      <p:pic>
        <p:nvPicPr>
          <p:cNvPr id="7" name="Afbeelding 6" descr="Afbeelding met persoon, kleding, buiten, glimlachen&#10;&#10;Automatisch gegenereerde beschrijving">
            <a:extLst>
              <a:ext uri="{FF2B5EF4-FFF2-40B4-BE49-F238E27FC236}">
                <a16:creationId xmlns:a16="http://schemas.microsoft.com/office/drawing/2014/main" id="{444E272A-B181-4460-AB23-929F44D10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17" y="3843151"/>
            <a:ext cx="1935070" cy="2880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45AAC2-848F-039D-AB34-C82B022053B2}"/>
              </a:ext>
            </a:extLst>
          </p:cNvPr>
          <p:cNvSpPr txBox="1"/>
          <p:nvPr/>
        </p:nvSpPr>
        <p:spPr>
          <a:xfrm>
            <a:off x="6000318" y="2205264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Decaan Bovenbouw</a:t>
            </a:r>
          </a:p>
          <a:p>
            <a:r>
              <a:rPr lang="nl-NL" sz="2800" b="1" dirty="0"/>
              <a:t>Tileman Verkerk</a:t>
            </a:r>
          </a:p>
          <a:p>
            <a:r>
              <a:rPr lang="nl-NL" sz="2400" b="1" dirty="0"/>
              <a:t>t.verkerk@hetwesteraam.nl</a:t>
            </a:r>
          </a:p>
        </p:txBody>
      </p:sp>
      <p:pic>
        <p:nvPicPr>
          <p:cNvPr id="11" name="Afbeelding 10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4123B4F3-5D70-90E5-B7AD-CF0370B73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18" y="3874340"/>
            <a:ext cx="19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840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59131" y="891472"/>
            <a:ext cx="7565409" cy="918078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009EE0"/>
                </a:solidFill>
                <a:latin typeface="+mn-lt"/>
              </a:rPr>
              <a:t>		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	     Waar moet je aan denken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endParaRPr lang="nl-NL" sz="4000" b="1" dirty="0">
              <a:solidFill>
                <a:srgbClr val="009EE0"/>
              </a:solidFill>
              <a:latin typeface="+mn-lt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F0B931-3A00-46BA-87E2-830A24B2A8B6}"/>
              </a:ext>
            </a:extLst>
          </p:cNvPr>
          <p:cNvSpPr txBox="1"/>
          <p:nvPr/>
        </p:nvSpPr>
        <p:spPr>
          <a:xfrm>
            <a:off x="1698461" y="2311356"/>
            <a:ext cx="67728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leerlingen kiezen voor de komende 2 </a:t>
            </a: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eerjaren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Kies dus zoveel mogelijk wat je leuk vindt en waar je goed in bent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 het MB</a:t>
            </a: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O vragen ze niet welke vakken je gehad hebt, maar welke leerweg (BBL, KBL of GL) je afgesloten hebt!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8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 rot="5400000">
            <a:off x="3378528" y="1397091"/>
            <a:ext cx="12525366" cy="3750998"/>
            <a:chOff x="1104668" y="-1352889"/>
            <a:chExt cx="12525366" cy="3750998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 rot="21393597">
              <a:off x="1208445" y="-1352889"/>
              <a:ext cx="12421589" cy="2354979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769" y="1251451"/>
            <a:ext cx="10223989" cy="3455023"/>
          </a:xfrm>
          <a:prstGeom prst="rect">
            <a:avLst/>
          </a:prstGeom>
        </p:spPr>
      </p:pic>
      <p:sp>
        <p:nvSpPr>
          <p:cNvPr id="10" name="Tijdelijke aanduiding voor inhoud 5"/>
          <p:cNvSpPr>
            <a:spLocks noGrp="1"/>
          </p:cNvSpPr>
          <p:nvPr>
            <p:ph idx="1"/>
          </p:nvPr>
        </p:nvSpPr>
        <p:spPr>
          <a:xfrm>
            <a:off x="2242660" y="1315301"/>
            <a:ext cx="6170180" cy="5441161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B0F0"/>
              </a:buClr>
            </a:pPr>
            <a:endParaRPr lang="nl-NL" sz="3200" dirty="0"/>
          </a:p>
          <a:p>
            <a:pPr>
              <a:buClr>
                <a:srgbClr val="009EE0"/>
              </a:buClr>
            </a:pPr>
            <a:endParaRPr lang="nl-NL" sz="3200" dirty="0"/>
          </a:p>
        </p:txBody>
      </p:sp>
      <p:cxnSp>
        <p:nvCxnSpPr>
          <p:cNvPr id="14" name="Rechte verbindingslijn 13"/>
          <p:cNvCxnSpPr>
            <a:cxnSpLocks/>
          </p:cNvCxnSpPr>
          <p:nvPr/>
        </p:nvCxnSpPr>
        <p:spPr>
          <a:xfrm flipV="1">
            <a:off x="8194439" y="3272590"/>
            <a:ext cx="1166964" cy="242235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22" y="-251800"/>
            <a:ext cx="5684967" cy="617689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59131" y="891472"/>
            <a:ext cx="7565409" cy="918078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009EE0"/>
                </a:solidFill>
                <a:latin typeface="+mn-lt"/>
              </a:rPr>
              <a:t>		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		Algemene vakken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r>
              <a:rPr lang="nl-NL" sz="4000" b="1" dirty="0">
                <a:solidFill>
                  <a:srgbClr val="009EE0"/>
                </a:solidFill>
                <a:latin typeface="+mn-lt"/>
              </a:rPr>
              <a:t> </a:t>
            </a: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br>
              <a:rPr lang="nl-NL" sz="4000" b="1" dirty="0">
                <a:solidFill>
                  <a:srgbClr val="009EE0"/>
                </a:solidFill>
                <a:latin typeface="+mn-lt"/>
              </a:rPr>
            </a:br>
            <a:endParaRPr lang="nl-NL" sz="4000" b="1" dirty="0">
              <a:solidFill>
                <a:srgbClr val="009EE0"/>
              </a:solidFill>
              <a:latin typeface="+mn-lt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A423EF-A122-4EB2-AF9B-83EA7EA2F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35" y="4178671"/>
            <a:ext cx="2327529" cy="23275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F0B931-3A00-46BA-87E2-830A24B2A8B6}"/>
              </a:ext>
            </a:extLst>
          </p:cNvPr>
          <p:cNvSpPr txBox="1"/>
          <p:nvPr/>
        </p:nvSpPr>
        <p:spPr>
          <a:xfrm>
            <a:off x="1698461" y="2836647"/>
            <a:ext cx="6772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 leerlingen krijgen in de derde klas in ieder geval de </a:t>
            </a: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algemene vakken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Nederlands, Engels, maatschappijleer, kunstvakken 1, lichamelijke opvoeding, rekenen, </a:t>
            </a:r>
            <a:r>
              <a:rPr lang="nl-N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mentorles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stage.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69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 rot="407677">
            <a:off x="2340000" y="-417970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000" y="0"/>
            <a:ext cx="845861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                De Profielen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043" y="1501418"/>
            <a:ext cx="10223989" cy="3455023"/>
          </a:xfrm>
          <a:prstGeom prst="rect">
            <a:avLst/>
          </a:prstGeom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291749" y="2121481"/>
            <a:ext cx="7477675" cy="39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07AD46-1384-47B4-AAA8-F9815D180E4B}"/>
              </a:ext>
            </a:extLst>
          </p:cNvPr>
          <p:cNvSpPr txBox="1"/>
          <p:nvPr/>
        </p:nvSpPr>
        <p:spPr>
          <a:xfrm>
            <a:off x="360000" y="720000"/>
            <a:ext cx="8548416" cy="556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BBL én KBL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1: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met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Wiskunde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2: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Economie met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Duits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Groen, Biologie en Wiskunde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1: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Wiskunde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2: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Geschiedenis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116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 rot="407677">
            <a:off x="2340000" y="-417970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000" y="0"/>
            <a:ext cx="845861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                De Profielen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043" y="1501418"/>
            <a:ext cx="10223989" cy="3455023"/>
          </a:xfrm>
          <a:prstGeom prst="rect">
            <a:avLst/>
          </a:prstGeom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291749" y="2121481"/>
            <a:ext cx="7477675" cy="39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07AD46-1384-47B4-AAA8-F9815D180E4B}"/>
              </a:ext>
            </a:extLst>
          </p:cNvPr>
          <p:cNvSpPr txBox="1"/>
          <p:nvPr/>
        </p:nvSpPr>
        <p:spPr>
          <a:xfrm>
            <a:off x="360000" y="720000"/>
            <a:ext cx="8483090" cy="396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GL (1)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1: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Economie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Geschiedenis en Wiskunde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2: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Economie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Geschiedenis en Duits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3: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Economie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Duits en Kunstvakken 2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 4: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Economie &amp; Ondernemen en Economie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Wiskunde en Kunstvakken 2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994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 rot="407677">
            <a:off x="2340000" y="-417970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000" y="0"/>
            <a:ext cx="845861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                De Profielen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043" y="1501418"/>
            <a:ext cx="10223989" cy="3455023"/>
          </a:xfrm>
          <a:prstGeom prst="rect">
            <a:avLst/>
          </a:prstGeom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291749" y="2121481"/>
            <a:ext cx="7477675" cy="39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07AD46-1384-47B4-AAA8-F9815D180E4B}"/>
              </a:ext>
            </a:extLst>
          </p:cNvPr>
          <p:cNvSpPr txBox="1"/>
          <p:nvPr/>
        </p:nvSpPr>
        <p:spPr>
          <a:xfrm>
            <a:off x="360000" y="720000"/>
            <a:ext cx="8483089" cy="596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GL (2)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 1: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Groen, Biologie en Wiskunde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Geschiedenis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 2: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Groen, Biologie en Wiskunde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Kunstvakken 2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1: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Geschiedenis en Duits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2: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Kunstvakken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en Wiskunde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3: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Kunstvakken 2 en Geschiedenis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nl-NL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&amp; Welzijn 4: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Zorg &amp; Welzijn en Biologie met </a:t>
            </a:r>
            <a:r>
              <a:rPr lang="nl-N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Wiskunde en Duits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86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 rot="407677">
            <a:off x="2340000" y="-417970"/>
            <a:ext cx="12548278" cy="2988001"/>
            <a:chOff x="1104668" y="-589892"/>
            <a:chExt cx="12548278" cy="298800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04">
              <a:off x="1104668" y="-82902"/>
              <a:ext cx="10443426" cy="248101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 rot="21393597">
              <a:off x="1231357" y="-589892"/>
              <a:ext cx="12421589" cy="1591293"/>
            </a:xfrm>
            <a:prstGeom prst="rect">
              <a:avLst/>
            </a:prstGeom>
            <a:solidFill>
              <a:srgbClr val="666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4037" y="-53190"/>
            <a:ext cx="8458610" cy="1325563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       </a:t>
            </a: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br>
              <a:rPr lang="nl-NL" sz="4000" b="1" dirty="0">
                <a:solidFill>
                  <a:schemeClr val="bg1"/>
                </a:solidFill>
                <a:latin typeface="+mn-lt"/>
              </a:rPr>
            </a:br>
            <a:r>
              <a:rPr lang="nl-NL" sz="4000" b="1" dirty="0">
                <a:solidFill>
                  <a:schemeClr val="bg1"/>
                </a:solidFill>
                <a:latin typeface="+mn-lt"/>
              </a:rPr>
              <a:t>         De Profielen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7043" y="1501418"/>
            <a:ext cx="10223989" cy="3455023"/>
          </a:xfrm>
          <a:prstGeom prst="rect">
            <a:avLst/>
          </a:prstGeom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291749" y="2121481"/>
            <a:ext cx="7477675" cy="399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Avenir LT Std 65 Medium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07AD46-1384-47B4-AAA8-F9815D180E4B}"/>
              </a:ext>
            </a:extLst>
          </p:cNvPr>
          <p:cNvSpPr txBox="1"/>
          <p:nvPr/>
        </p:nvSpPr>
        <p:spPr>
          <a:xfrm>
            <a:off x="843997" y="3244169"/>
            <a:ext cx="9105073" cy="246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OP: </a:t>
            </a:r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BKa, 2KGa en 2KGb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mentor heeft al verteld voor welk niveau de profielkeuze gemaakt kan worden.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 er later toch nog van niveau gewisseld worden, dan moet er opnieuw gekozen worden!</a:t>
            </a:r>
            <a:endParaRPr lang="nl-NL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5B92F259-F026-3C1E-F8B2-E5700805DB94}"/>
              </a:ext>
            </a:extLst>
          </p:cNvPr>
          <p:cNvSpPr txBox="1">
            <a:spLocks/>
          </p:cNvSpPr>
          <p:nvPr/>
        </p:nvSpPr>
        <p:spPr>
          <a:xfrm>
            <a:off x="900000" y="0"/>
            <a:ext cx="8458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bg1"/>
                </a:solidFill>
                <a:latin typeface="+mn-lt"/>
              </a:rPr>
              <a:t>                Dakpanklassen</a:t>
            </a:r>
          </a:p>
        </p:txBody>
      </p:sp>
    </p:spTree>
    <p:extLst>
      <p:ext uri="{BB962C8B-B14F-4D97-AF65-F5344CB8AC3E}">
        <p14:creationId xmlns:p14="http://schemas.microsoft.com/office/powerpoint/2010/main" val="178168340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721</Words>
  <Application>Microsoft Office PowerPoint</Application>
  <PresentationFormat>Breedbeeld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       WELKOM  Profielkeuzeavond 15-02-2023</vt:lpstr>
      <vt:lpstr> PROGRAMMA:</vt:lpstr>
      <vt:lpstr>Voorstellen…</vt:lpstr>
      <vt:lpstr>          Waar moet je aan denken   </vt:lpstr>
      <vt:lpstr>      Algemene vakken    </vt:lpstr>
      <vt:lpstr>                De Profielen</vt:lpstr>
      <vt:lpstr>                De Profielen</vt:lpstr>
      <vt:lpstr>                De Profielen</vt:lpstr>
      <vt:lpstr>                        De Profielen</vt:lpstr>
      <vt:lpstr>Inhoud profiel Economie &amp; Ondernemen</vt:lpstr>
      <vt:lpstr>Inhoud profiel Groen</vt:lpstr>
      <vt:lpstr>Inhoud profiel Zorg &amp; Welzijn</vt:lpstr>
      <vt:lpstr>      Keuzevakken     </vt:lpstr>
      <vt:lpstr>VOOR NU…</vt:lpstr>
      <vt:lpstr>VOOR LATER…</vt:lpstr>
    </vt:vector>
  </TitlesOfParts>
  <Company>Het Westeraam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</dc:title>
  <dc:subject>Leerjaar 2</dc:subject>
  <dc:creator>t.verkerk@hetwesteraam.nl</dc:creator>
  <cp:lastModifiedBy>Tileman Verkerk</cp:lastModifiedBy>
  <cp:revision>86</cp:revision>
  <dcterms:created xsi:type="dcterms:W3CDTF">2020-08-23T12:10:00Z</dcterms:created>
  <dcterms:modified xsi:type="dcterms:W3CDTF">2023-02-14T15:14:44Z</dcterms:modified>
</cp:coreProperties>
</file>