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58" r:id="rId4"/>
    <p:sldId id="259" r:id="rId5"/>
  </p:sldIdLst>
  <p:sldSz cx="10691813" cy="151193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53"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BF00"/>
    <a:srgbClr val="D9D9D9"/>
    <a:srgbClr val="AAAAAA"/>
    <a:srgbClr val="666769"/>
    <a:srgbClr val="C7C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08" autoAdjust="0"/>
    <p:restoredTop sz="95441" autoAdjust="0"/>
  </p:normalViewPr>
  <p:slideViewPr>
    <p:cSldViewPr snapToGrid="0" showGuides="1">
      <p:cViewPr>
        <p:scale>
          <a:sx n="118" d="100"/>
          <a:sy n="118" d="100"/>
        </p:scale>
        <p:origin x="1218" y="-5730"/>
      </p:cViewPr>
      <p:guideLst>
        <p:guide orient="horz" pos="4853"/>
        <p:guide pos="33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7A161D0-BD1C-4E84-8D8B-7EF0A95C2AFD}" type="datetimeFigureOut">
              <a:rPr lang="nl-NL" smtClean="0"/>
              <a:t>12-7-2023</a:t>
            </a:fld>
            <a:endParaRPr lang="nl-NL"/>
          </a:p>
        </p:txBody>
      </p:sp>
      <p:sp>
        <p:nvSpPr>
          <p:cNvPr id="4" name="Tijdelijke aanduiding voor dia-afbeelding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FB91A80-6D99-40D0-BC80-E92CDD7178DC}" type="slidenum">
              <a:rPr lang="nl-NL" smtClean="0"/>
              <a:t>‹nr.›</a:t>
            </a:fld>
            <a:endParaRPr lang="nl-NL"/>
          </a:p>
        </p:txBody>
      </p:sp>
    </p:spTree>
    <p:extLst>
      <p:ext uri="{BB962C8B-B14F-4D97-AF65-F5344CB8AC3E}">
        <p14:creationId xmlns:p14="http://schemas.microsoft.com/office/powerpoint/2010/main" val="96368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1A80-6D99-40D0-BC80-E92CDD7178DC}" type="slidenum">
              <a:rPr lang="nl-NL" smtClean="0"/>
              <a:t>1</a:t>
            </a:fld>
            <a:endParaRPr lang="nl-NL"/>
          </a:p>
        </p:txBody>
      </p:sp>
    </p:spTree>
    <p:extLst>
      <p:ext uri="{BB962C8B-B14F-4D97-AF65-F5344CB8AC3E}">
        <p14:creationId xmlns:p14="http://schemas.microsoft.com/office/powerpoint/2010/main" val="35540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nl-NL"/>
              <a:t>Klik om de stijl te bewerken</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9F06D5C-F211-4DFC-AF66-E5F2B3F02297}" type="datetimeFigureOut">
              <a:rPr lang="nl-NL" smtClean="0"/>
              <a:t>12-7-2023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330267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F06D5C-F211-4DFC-AF66-E5F2B3F02297}" type="datetimeFigureOut">
              <a:rPr lang="nl-NL" smtClean="0"/>
              <a:t>12-7-2023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88393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F06D5C-F211-4DFC-AF66-E5F2B3F02297}" type="datetimeFigureOut">
              <a:rPr lang="nl-NL" smtClean="0"/>
              <a:t>12-7-2023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48790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F06D5C-F211-4DFC-AF66-E5F2B3F02297}" type="datetimeFigureOut">
              <a:rPr lang="nl-NL" smtClean="0"/>
              <a:t>12-7-2023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103429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nl-NL"/>
              <a:t>Klik om de stijl te bewerken</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F06D5C-F211-4DFC-AF66-E5F2B3F02297}" type="datetimeFigureOut">
              <a:rPr lang="nl-NL" smtClean="0"/>
              <a:t>12-7-2023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208444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9F06D5C-F211-4DFC-AF66-E5F2B3F02297}" type="datetimeFigureOut">
              <a:rPr lang="nl-NL" smtClean="0"/>
              <a:t>12-7-2023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330440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nl-NL"/>
              <a:t>Klik om de stijl te bewerken</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nl-NL"/>
              <a:t>Tekststijl van het model bewerken</a:t>
            </a:r>
          </a:p>
        </p:txBody>
      </p:sp>
      <p:sp>
        <p:nvSpPr>
          <p:cNvPr id="4" name="Content Placeholder 3"/>
          <p:cNvSpPr>
            <a:spLocks noGrp="1"/>
          </p:cNvSpPr>
          <p:nvPr>
            <p:ph sz="half" idx="2"/>
          </p:nvPr>
        </p:nvSpPr>
        <p:spPr>
          <a:xfrm>
            <a:off x="736456" y="5522763"/>
            <a:ext cx="4523137" cy="812315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nl-NL"/>
              <a:t>Tekststijl van het model bewerken</a:t>
            </a:r>
          </a:p>
        </p:txBody>
      </p:sp>
      <p:sp>
        <p:nvSpPr>
          <p:cNvPr id="6" name="Content Placeholder 5"/>
          <p:cNvSpPr>
            <a:spLocks noGrp="1"/>
          </p:cNvSpPr>
          <p:nvPr>
            <p:ph sz="quarter" idx="4"/>
          </p:nvPr>
        </p:nvSpPr>
        <p:spPr>
          <a:xfrm>
            <a:off x="5412731" y="5522763"/>
            <a:ext cx="4545413" cy="812315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9F06D5C-F211-4DFC-AF66-E5F2B3F02297}" type="datetimeFigureOut">
              <a:rPr lang="nl-NL" smtClean="0"/>
              <a:t>12-7-2023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129198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9F06D5C-F211-4DFC-AF66-E5F2B3F02297}" type="datetimeFigureOut">
              <a:rPr lang="nl-NL" smtClean="0"/>
              <a:t>12-7-2023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193528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06D5C-F211-4DFC-AF66-E5F2B3F02297}" type="datetimeFigureOut">
              <a:rPr lang="nl-NL" smtClean="0"/>
              <a:t>12-7-2023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9408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nl-NL"/>
              <a:t>Klik om de stijl te bewerken</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nl-NL"/>
              <a:t>Tekststijl van het model bewerken</a:t>
            </a:r>
          </a:p>
        </p:txBody>
      </p:sp>
      <p:sp>
        <p:nvSpPr>
          <p:cNvPr id="5" name="Date Placeholder 4"/>
          <p:cNvSpPr>
            <a:spLocks noGrp="1"/>
          </p:cNvSpPr>
          <p:nvPr>
            <p:ph type="dt" sz="half" idx="10"/>
          </p:nvPr>
        </p:nvSpPr>
        <p:spPr/>
        <p:txBody>
          <a:bodyPr/>
          <a:lstStyle/>
          <a:p>
            <a:fld id="{89F06D5C-F211-4DFC-AF66-E5F2B3F02297}" type="datetimeFigureOut">
              <a:rPr lang="nl-NL" smtClean="0"/>
              <a:t>12-7-2023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314078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nl-NL"/>
              <a:t>Klik om de stijl te bewerken</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nl-NL"/>
              <a:t>Tekststijl van het model bewerken</a:t>
            </a:r>
          </a:p>
        </p:txBody>
      </p:sp>
      <p:sp>
        <p:nvSpPr>
          <p:cNvPr id="5" name="Date Placeholder 4"/>
          <p:cNvSpPr>
            <a:spLocks noGrp="1"/>
          </p:cNvSpPr>
          <p:nvPr>
            <p:ph type="dt" sz="half" idx="10"/>
          </p:nvPr>
        </p:nvSpPr>
        <p:spPr/>
        <p:txBody>
          <a:bodyPr/>
          <a:lstStyle/>
          <a:p>
            <a:fld id="{89F06D5C-F211-4DFC-AF66-E5F2B3F02297}" type="datetimeFigureOut">
              <a:rPr lang="nl-NL" smtClean="0"/>
              <a:t>12-7-2023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CCB3DC3-3FF9-4498-801D-FB6DF62557F8}" type="slidenum">
              <a:rPr lang="nl-NL" smtClean="0"/>
              <a:t>‹nr.›</a:t>
            </a:fld>
            <a:endParaRPr lang="nl-NL"/>
          </a:p>
        </p:txBody>
      </p:sp>
    </p:spTree>
    <p:extLst>
      <p:ext uri="{BB962C8B-B14F-4D97-AF65-F5344CB8AC3E}">
        <p14:creationId xmlns:p14="http://schemas.microsoft.com/office/powerpoint/2010/main" val="74664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89F06D5C-F211-4DFC-AF66-E5F2B3F02297}" type="datetimeFigureOut">
              <a:rPr lang="nl-NL" smtClean="0"/>
              <a:t>12-7-2023</a:t>
            </a:fld>
            <a:endParaRPr lang="nl-NL"/>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ECCB3DC3-3FF9-4498-801D-FB6DF62557F8}" type="slidenum">
              <a:rPr lang="nl-NL" smtClean="0"/>
              <a:t>‹nr.›</a:t>
            </a:fld>
            <a:endParaRPr lang="nl-NL"/>
          </a:p>
        </p:txBody>
      </p:sp>
    </p:spTree>
    <p:extLst>
      <p:ext uri="{BB962C8B-B14F-4D97-AF65-F5344CB8AC3E}">
        <p14:creationId xmlns:p14="http://schemas.microsoft.com/office/powerpoint/2010/main" val="4099913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8.png"/><Relationship Id="rId5" Type="http://schemas.openxmlformats.org/officeDocument/2006/relationships/image" Target="../media/image3.jpe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microsoft.com/office/2007/relationships/hdphoto" Target="../media/hdphoto1.wdp"/><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7.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12.png"/><Relationship Id="rId4" Type="http://schemas.openxmlformats.org/officeDocument/2006/relationships/image" Target="../media/image3.jpeg"/><Relationship Id="rId9" Type="http://schemas.openxmlformats.org/officeDocument/2006/relationships/image" Target="../media/image16.png"/><Relationship Id="rId1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23.png"/><Relationship Id="rId5" Type="http://schemas.openxmlformats.org/officeDocument/2006/relationships/image" Target="../media/image5.png"/><Relationship Id="rId10" Type="http://schemas.openxmlformats.org/officeDocument/2006/relationships/image" Target="../media/image22.png"/><Relationship Id="rId4" Type="http://schemas.openxmlformats.org/officeDocument/2006/relationships/image" Target="../media/image19.jpeg"/><Relationship Id="rId9"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5.jpeg"/><Relationship Id="rId13" Type="http://schemas.microsoft.com/office/2007/relationships/hdphoto" Target="../media/hdphoto1.wdp"/><Relationship Id="rId3" Type="http://schemas.microsoft.com/office/2007/relationships/hdphoto" Target="../media/hdphoto2.wdp"/><Relationship Id="rId7" Type="http://schemas.openxmlformats.org/officeDocument/2006/relationships/image" Target="../media/image12.png"/><Relationship Id="rId12" Type="http://schemas.openxmlformats.org/officeDocument/2006/relationships/image" Target="../media/image6.pn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27.png"/><Relationship Id="rId5" Type="http://schemas.openxmlformats.org/officeDocument/2006/relationships/image" Target="../media/image2.png"/><Relationship Id="rId10" Type="http://schemas.openxmlformats.org/officeDocument/2006/relationships/image" Target="../media/image26.png"/><Relationship Id="rId4" Type="http://schemas.openxmlformats.org/officeDocument/2006/relationships/image" Target="../media/image1.png"/><Relationship Id="rId9" Type="http://schemas.openxmlformats.org/officeDocument/2006/relationships/image" Target="../media/image3.jpe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p:cNvGrpSpPr/>
          <p:nvPr/>
        </p:nvGrpSpPr>
        <p:grpSpPr>
          <a:xfrm>
            <a:off x="-1503394" y="-412300"/>
            <a:ext cx="12662842" cy="3416174"/>
            <a:chOff x="-2430780" y="3864451"/>
            <a:chExt cx="12662842" cy="3416174"/>
          </a:xfrm>
        </p:grpSpPr>
        <p:pic>
          <p:nvPicPr>
            <p:cNvPr id="5" name="Afbeelding 4"/>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87504">
              <a:off x="-1239010" y="4705613"/>
              <a:ext cx="11471072" cy="2575012"/>
            </a:xfrm>
            <a:prstGeom prst="rect">
              <a:avLst/>
            </a:prstGeom>
          </p:spPr>
        </p:pic>
        <p:sp>
          <p:nvSpPr>
            <p:cNvPr id="6" name="Rechthoek 5"/>
            <p:cNvSpPr/>
            <p:nvPr/>
          </p:nvSpPr>
          <p:spPr>
            <a:xfrm rot="21393597">
              <a:off x="-2430780" y="3864451"/>
              <a:ext cx="12421235" cy="2048510"/>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sp>
        <p:nvSpPr>
          <p:cNvPr id="9" name="Tekstvak 8"/>
          <p:cNvSpPr txBox="1"/>
          <p:nvPr/>
        </p:nvSpPr>
        <p:spPr>
          <a:xfrm>
            <a:off x="275627" y="389651"/>
            <a:ext cx="9426374" cy="1015663"/>
          </a:xfrm>
          <a:prstGeom prst="rect">
            <a:avLst/>
          </a:prstGeom>
          <a:noFill/>
        </p:spPr>
        <p:txBody>
          <a:bodyPr wrap="square" rtlCol="0">
            <a:spAutoFit/>
          </a:bodyPr>
          <a:lstStyle/>
          <a:p>
            <a:r>
              <a:rPr lang="nl-NL" sz="6000" b="1" dirty="0">
                <a:solidFill>
                  <a:schemeClr val="bg1"/>
                </a:solidFill>
              </a:rPr>
              <a:t>ONGEOORLOOFD VERZUIM</a:t>
            </a:r>
          </a:p>
        </p:txBody>
      </p:sp>
      <p:sp>
        <p:nvSpPr>
          <p:cNvPr id="85" name="Rechthoek 84"/>
          <p:cNvSpPr/>
          <p:nvPr/>
        </p:nvSpPr>
        <p:spPr>
          <a:xfrm rot="21393597">
            <a:off x="-263937" y="12914257"/>
            <a:ext cx="12421235" cy="312488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pic>
        <p:nvPicPr>
          <p:cNvPr id="10" name="Afbeelding 9"/>
          <p:cNvPicPr/>
          <p:nvPr/>
        </p:nvPicPr>
        <p:blipFill rotWithShape="1">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l="34404" r="-1"/>
          <a:stretch/>
        </p:blipFill>
        <p:spPr>
          <a:xfrm rot="21322003">
            <a:off x="7426044" y="11149726"/>
            <a:ext cx="7061163" cy="2935917"/>
          </a:xfrm>
          <a:prstGeom prst="rect">
            <a:avLst/>
          </a:prstGeom>
        </p:spPr>
      </p:pic>
      <p:grpSp>
        <p:nvGrpSpPr>
          <p:cNvPr id="12" name="Groep 11"/>
          <p:cNvGrpSpPr/>
          <p:nvPr/>
        </p:nvGrpSpPr>
        <p:grpSpPr>
          <a:xfrm>
            <a:off x="279387" y="2754305"/>
            <a:ext cx="1500478" cy="1246542"/>
            <a:chOff x="369883" y="2358986"/>
            <a:chExt cx="2268006" cy="1927393"/>
          </a:xfrm>
        </p:grpSpPr>
        <p:sp>
          <p:nvSpPr>
            <p:cNvPr id="13" name="Afgeronde rechthoek 12"/>
            <p:cNvSpPr/>
            <p:nvPr/>
          </p:nvSpPr>
          <p:spPr>
            <a:xfrm>
              <a:off x="417095" y="2358986"/>
              <a:ext cx="2197769" cy="1684421"/>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50000"/>
                  </a:schemeClr>
                </a:solidFill>
              </a:endParaRPr>
            </a:p>
          </p:txBody>
        </p:sp>
        <p:sp>
          <p:nvSpPr>
            <p:cNvPr id="14" name="Tekstvak 13"/>
            <p:cNvSpPr txBox="1"/>
            <p:nvPr/>
          </p:nvSpPr>
          <p:spPr>
            <a:xfrm>
              <a:off x="369883" y="2478029"/>
              <a:ext cx="2268006" cy="1808350"/>
            </a:xfrm>
            <a:prstGeom prst="rect">
              <a:avLst/>
            </a:prstGeom>
            <a:noFill/>
          </p:spPr>
          <p:txBody>
            <a:bodyPr wrap="square" rtlCol="0">
              <a:spAutoFit/>
            </a:bodyPr>
            <a:lstStyle/>
            <a:p>
              <a:pPr algn="ctr"/>
              <a:r>
                <a:rPr lang="nl-NL" sz="1400" b="1" cap="all" dirty="0"/>
                <a:t>JE BENT MEER </a:t>
              </a:r>
            </a:p>
            <a:p>
              <a:pPr algn="ctr"/>
              <a:r>
                <a:rPr lang="nl-NL" sz="1400" b="1" cap="all" dirty="0"/>
                <a:t>DAN 15 minuten</a:t>
              </a:r>
            </a:p>
            <a:p>
              <a:pPr algn="ctr"/>
              <a:r>
                <a:rPr lang="nl-NL" sz="1400" b="1" dirty="0"/>
                <a:t>TE LAAT</a:t>
              </a:r>
            </a:p>
            <a:p>
              <a:endParaRPr lang="nl-NL" sz="1400" b="1" dirty="0"/>
            </a:p>
          </p:txBody>
        </p:sp>
      </p:grpSp>
      <p:grpSp>
        <p:nvGrpSpPr>
          <p:cNvPr id="15" name="Groep 14"/>
          <p:cNvGrpSpPr/>
          <p:nvPr/>
        </p:nvGrpSpPr>
        <p:grpSpPr>
          <a:xfrm>
            <a:off x="6789595" y="2812559"/>
            <a:ext cx="3487512" cy="1201838"/>
            <a:chOff x="417095" y="2358986"/>
            <a:chExt cx="2197769" cy="1922892"/>
          </a:xfrm>
        </p:grpSpPr>
        <p:sp>
          <p:nvSpPr>
            <p:cNvPr id="16" name="Afgeronde rechthoek 15"/>
            <p:cNvSpPr/>
            <p:nvPr/>
          </p:nvSpPr>
          <p:spPr>
            <a:xfrm>
              <a:off x="417095" y="2358986"/>
              <a:ext cx="2197769" cy="16844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924895" y="2410644"/>
              <a:ext cx="1578944" cy="1871234"/>
            </a:xfrm>
            <a:prstGeom prst="rect">
              <a:avLst/>
            </a:prstGeom>
            <a:noFill/>
          </p:spPr>
          <p:txBody>
            <a:bodyPr wrap="square" rtlCol="0">
              <a:spAutoFit/>
            </a:bodyPr>
            <a:lstStyle/>
            <a:p>
              <a:r>
                <a:rPr lang="nl-NL" sz="1400" dirty="0"/>
                <a:t>In Somtoday wordt </a:t>
              </a:r>
              <a:r>
                <a:rPr lang="nl-NL" sz="1400" i="1" dirty="0"/>
                <a:t>ongeoorloofd verzuim (XO) </a:t>
              </a:r>
              <a:r>
                <a:rPr lang="nl-NL" sz="1400" dirty="0"/>
                <a:t>ingevuld. De afhandeling is hetzelfde als bij spijbelen.</a:t>
              </a:r>
            </a:p>
            <a:p>
              <a:endParaRPr lang="nl-NL" sz="1400" dirty="0"/>
            </a:p>
          </p:txBody>
        </p:sp>
      </p:grpSp>
      <p:pic>
        <p:nvPicPr>
          <p:cNvPr id="18" name="Afbeelding 17" descr="Green tick symbol and red cross sign in circle Vector Image"/>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6844327" y="2943621"/>
            <a:ext cx="751068" cy="720824"/>
          </a:xfrm>
          <a:prstGeom prst="rect">
            <a:avLst/>
          </a:prstGeom>
          <a:noFill/>
          <a:ln>
            <a:noFill/>
          </a:ln>
          <a:extLst>
            <a:ext uri="{53640926-AAD7-44D8-BBD7-CCE9431645EC}">
              <a14:shadowObscured xmlns:a14="http://schemas.microsoft.com/office/drawing/2010/main"/>
            </a:ext>
          </a:extLst>
        </p:spPr>
      </p:pic>
      <p:grpSp>
        <p:nvGrpSpPr>
          <p:cNvPr id="19" name="Groep 18"/>
          <p:cNvGrpSpPr/>
          <p:nvPr/>
        </p:nvGrpSpPr>
        <p:grpSpPr>
          <a:xfrm>
            <a:off x="264154" y="4058744"/>
            <a:ext cx="1500478" cy="1044974"/>
            <a:chOff x="417095" y="2358986"/>
            <a:chExt cx="2197769" cy="1684421"/>
          </a:xfrm>
        </p:grpSpPr>
        <p:sp>
          <p:nvSpPr>
            <p:cNvPr id="20" name="Afgeronde rechthoek 19"/>
            <p:cNvSpPr/>
            <p:nvPr/>
          </p:nvSpPr>
          <p:spPr>
            <a:xfrm>
              <a:off x="417095" y="2358986"/>
              <a:ext cx="2197769" cy="1684421"/>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p:cNvSpPr txBox="1"/>
            <p:nvPr/>
          </p:nvSpPr>
          <p:spPr>
            <a:xfrm>
              <a:off x="538334" y="2872757"/>
              <a:ext cx="1957136" cy="843392"/>
            </a:xfrm>
            <a:prstGeom prst="rect">
              <a:avLst/>
            </a:prstGeom>
            <a:noFill/>
          </p:spPr>
          <p:txBody>
            <a:bodyPr wrap="square" rtlCol="0">
              <a:spAutoFit/>
            </a:bodyPr>
            <a:lstStyle/>
            <a:p>
              <a:pPr algn="ctr"/>
              <a:r>
                <a:rPr lang="nl-NL" sz="1400" b="1" dirty="0"/>
                <a:t>SPIJBELEN</a:t>
              </a:r>
            </a:p>
            <a:p>
              <a:endParaRPr lang="nl-NL" sz="1400" b="1" dirty="0"/>
            </a:p>
          </p:txBody>
        </p:sp>
      </p:grpSp>
      <p:grpSp>
        <p:nvGrpSpPr>
          <p:cNvPr id="22" name="Groep 21"/>
          <p:cNvGrpSpPr/>
          <p:nvPr/>
        </p:nvGrpSpPr>
        <p:grpSpPr>
          <a:xfrm>
            <a:off x="3805928" y="4075192"/>
            <a:ext cx="2707502" cy="2741464"/>
            <a:chOff x="417095" y="2358986"/>
            <a:chExt cx="2204632" cy="1684421"/>
          </a:xfrm>
        </p:grpSpPr>
        <p:sp>
          <p:nvSpPr>
            <p:cNvPr id="23" name="Afgeronde rechthoek 22"/>
            <p:cNvSpPr/>
            <p:nvPr/>
          </p:nvSpPr>
          <p:spPr>
            <a:xfrm>
              <a:off x="417095" y="2358986"/>
              <a:ext cx="2197769" cy="1684421"/>
            </a:xfrm>
            <a:prstGeom prst="roundRect">
              <a:avLst>
                <a:gd name="adj" fmla="val 7384"/>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kstvak 23"/>
            <p:cNvSpPr txBox="1"/>
            <p:nvPr/>
          </p:nvSpPr>
          <p:spPr>
            <a:xfrm>
              <a:off x="537411" y="2412759"/>
              <a:ext cx="2084316" cy="850974"/>
            </a:xfrm>
            <a:prstGeom prst="rect">
              <a:avLst/>
            </a:prstGeom>
            <a:noFill/>
          </p:spPr>
          <p:txBody>
            <a:bodyPr wrap="square" rtlCol="0">
              <a:spAutoFit/>
            </a:bodyPr>
            <a:lstStyle/>
            <a:p>
              <a:r>
                <a:rPr lang="nl-NL" sz="1400" b="1" dirty="0"/>
                <a:t>Actie: </a:t>
              </a:r>
              <a:r>
                <a:rPr lang="nl-NL" sz="1400" dirty="0"/>
                <a:t>Je hoort van de aanwezigheidscoach wat de consequenties zijn van het spijbelen. Je moet in ieder geval 1 lesuur per gespijbeld lesuur inhalen.</a:t>
              </a:r>
              <a:endParaRPr lang="nl-NL" sz="1400" b="1" dirty="0"/>
            </a:p>
          </p:txBody>
        </p:sp>
      </p:grpSp>
      <p:grpSp>
        <p:nvGrpSpPr>
          <p:cNvPr id="26" name="Groep 25"/>
          <p:cNvGrpSpPr/>
          <p:nvPr/>
        </p:nvGrpSpPr>
        <p:grpSpPr>
          <a:xfrm>
            <a:off x="2040258" y="4058843"/>
            <a:ext cx="1454010" cy="912956"/>
            <a:chOff x="417095" y="2358986"/>
            <a:chExt cx="2197769" cy="1684421"/>
          </a:xfrm>
        </p:grpSpPr>
        <p:sp>
          <p:nvSpPr>
            <p:cNvPr id="27" name="Afgeronde rechthoek 26"/>
            <p:cNvSpPr/>
            <p:nvPr/>
          </p:nvSpPr>
          <p:spPr>
            <a:xfrm>
              <a:off x="417095" y="2358986"/>
              <a:ext cx="2197769" cy="168442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Tekstvak 27"/>
            <p:cNvSpPr txBox="1"/>
            <p:nvPr/>
          </p:nvSpPr>
          <p:spPr>
            <a:xfrm>
              <a:off x="538334" y="2635975"/>
              <a:ext cx="1957136" cy="1362849"/>
            </a:xfrm>
            <a:prstGeom prst="rect">
              <a:avLst/>
            </a:prstGeom>
            <a:noFill/>
          </p:spPr>
          <p:txBody>
            <a:bodyPr wrap="square" rtlCol="0">
              <a:spAutoFit/>
            </a:bodyPr>
            <a:lstStyle/>
            <a:p>
              <a:pPr algn="ctr"/>
              <a:r>
                <a:rPr lang="nl-NL" sz="1400" dirty="0"/>
                <a:t>Lesuur gespijbeld</a:t>
              </a:r>
            </a:p>
            <a:p>
              <a:endParaRPr lang="nl-NL" sz="1400" b="1" dirty="0"/>
            </a:p>
          </p:txBody>
        </p:sp>
      </p:grpSp>
      <p:pic>
        <p:nvPicPr>
          <p:cNvPr id="29" name="Afbeelding 28" descr="Green tick symbol and red cross sign in circle Vector Image"/>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6844327" y="4251229"/>
            <a:ext cx="678733" cy="678733"/>
          </a:xfrm>
          <a:prstGeom prst="rect">
            <a:avLst/>
          </a:prstGeom>
          <a:noFill/>
          <a:ln>
            <a:noFill/>
          </a:ln>
          <a:extLst>
            <a:ext uri="{53640926-AAD7-44D8-BBD7-CCE9431645EC}">
              <a14:shadowObscured xmlns:a14="http://schemas.microsoft.com/office/drawing/2010/main"/>
            </a:ext>
          </a:extLst>
        </p:spPr>
      </p:pic>
      <p:grpSp>
        <p:nvGrpSpPr>
          <p:cNvPr id="30" name="Groep 29"/>
          <p:cNvGrpSpPr/>
          <p:nvPr/>
        </p:nvGrpSpPr>
        <p:grpSpPr>
          <a:xfrm>
            <a:off x="6789595" y="4083814"/>
            <a:ext cx="3739666" cy="1052791"/>
            <a:chOff x="417095" y="2358986"/>
            <a:chExt cx="2356672" cy="1684421"/>
          </a:xfrm>
        </p:grpSpPr>
        <p:sp>
          <p:nvSpPr>
            <p:cNvPr id="31" name="Afgeronde rechthoek 30"/>
            <p:cNvSpPr/>
            <p:nvPr/>
          </p:nvSpPr>
          <p:spPr>
            <a:xfrm>
              <a:off x="417095" y="2358986"/>
              <a:ext cx="2197769" cy="1684421"/>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Tekstvak 31"/>
            <p:cNvSpPr txBox="1"/>
            <p:nvPr/>
          </p:nvSpPr>
          <p:spPr>
            <a:xfrm>
              <a:off x="924896" y="2700494"/>
              <a:ext cx="1848871" cy="1181831"/>
            </a:xfrm>
            <a:prstGeom prst="rect">
              <a:avLst/>
            </a:prstGeom>
            <a:noFill/>
          </p:spPr>
          <p:txBody>
            <a:bodyPr wrap="square" rtlCol="0">
              <a:spAutoFit/>
            </a:bodyPr>
            <a:lstStyle/>
            <a:p>
              <a:r>
                <a:rPr lang="nl-NL" sz="1400" dirty="0"/>
                <a:t>Je hebt het lesuur ingehaald.</a:t>
              </a:r>
            </a:p>
            <a:p>
              <a:r>
                <a:rPr lang="nl-NL" sz="1400" b="1" dirty="0">
                  <a:solidFill>
                    <a:srgbClr val="7CBF00"/>
                  </a:solidFill>
                </a:rPr>
                <a:t>KLAAR! </a:t>
              </a:r>
            </a:p>
            <a:p>
              <a:endParaRPr lang="nl-NL" sz="1400" dirty="0"/>
            </a:p>
          </p:txBody>
        </p:sp>
      </p:grpSp>
      <p:grpSp>
        <p:nvGrpSpPr>
          <p:cNvPr id="33" name="Groep 32"/>
          <p:cNvGrpSpPr/>
          <p:nvPr/>
        </p:nvGrpSpPr>
        <p:grpSpPr>
          <a:xfrm>
            <a:off x="6789595" y="5403362"/>
            <a:ext cx="3511576" cy="1351580"/>
            <a:chOff x="417095" y="2358986"/>
            <a:chExt cx="2197769" cy="2974802"/>
          </a:xfrm>
        </p:grpSpPr>
        <p:sp>
          <p:nvSpPr>
            <p:cNvPr id="34" name="Afgeronde rechthoek 33"/>
            <p:cNvSpPr/>
            <p:nvPr/>
          </p:nvSpPr>
          <p:spPr>
            <a:xfrm>
              <a:off x="417095" y="2358986"/>
              <a:ext cx="2197769" cy="2974802"/>
            </a:xfrm>
            <a:prstGeom prst="roundRect">
              <a:avLst>
                <a:gd name="adj" fmla="val 12353"/>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Tekstvak 34"/>
            <p:cNvSpPr txBox="1"/>
            <p:nvPr/>
          </p:nvSpPr>
          <p:spPr>
            <a:xfrm>
              <a:off x="909731" y="2605362"/>
              <a:ext cx="1689968" cy="2574160"/>
            </a:xfrm>
            <a:prstGeom prst="rect">
              <a:avLst/>
            </a:prstGeom>
            <a:noFill/>
          </p:spPr>
          <p:txBody>
            <a:bodyPr wrap="square" rtlCol="0">
              <a:spAutoFit/>
            </a:bodyPr>
            <a:lstStyle/>
            <a:p>
              <a:r>
                <a:rPr lang="nl-NL" sz="1400" dirty="0"/>
                <a:t>Je hebt je niet gemeld. Je wordt nogmaals verwacht op het nieuwe ingeplande inhaalmoment. De afspraak verschijnt in Somtoday.</a:t>
              </a:r>
              <a:endParaRPr lang="nl-NL" sz="1400" b="1" dirty="0"/>
            </a:p>
            <a:p>
              <a:endParaRPr lang="nl-NL" sz="1400" dirty="0"/>
            </a:p>
          </p:txBody>
        </p:sp>
      </p:grpSp>
      <p:pic>
        <p:nvPicPr>
          <p:cNvPr id="36" name="Afbeelding 35" descr="Green tick symbol and red cross sign in circle Vector Image"/>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6868391" y="5534423"/>
            <a:ext cx="751068" cy="720824"/>
          </a:xfrm>
          <a:prstGeom prst="rect">
            <a:avLst/>
          </a:prstGeom>
          <a:noFill/>
          <a:ln>
            <a:noFill/>
          </a:ln>
          <a:extLst>
            <a:ext uri="{53640926-AAD7-44D8-BBD7-CCE9431645EC}">
              <a14:shadowObscured xmlns:a14="http://schemas.microsoft.com/office/drawing/2010/main"/>
            </a:ext>
          </a:extLst>
        </p:spPr>
      </p:pic>
      <p:pic>
        <p:nvPicPr>
          <p:cNvPr id="38" name="Afbeelding 37"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489921" y="4247780"/>
            <a:ext cx="709842" cy="518530"/>
          </a:xfrm>
          <a:prstGeom prst="rect">
            <a:avLst/>
          </a:prstGeom>
          <a:noFill/>
          <a:ln>
            <a:noFill/>
          </a:ln>
          <a:extLst>
            <a:ext uri="{53640926-AAD7-44D8-BBD7-CCE9431645EC}">
              <a14:shadowObscured xmlns:a14="http://schemas.microsoft.com/office/drawing/2010/main"/>
            </a:ext>
          </a:extLst>
        </p:spPr>
      </p:pic>
      <p:grpSp>
        <p:nvGrpSpPr>
          <p:cNvPr id="43" name="Groep 42"/>
          <p:cNvGrpSpPr/>
          <p:nvPr/>
        </p:nvGrpSpPr>
        <p:grpSpPr>
          <a:xfrm>
            <a:off x="1480154" y="3311019"/>
            <a:ext cx="5460425" cy="604724"/>
            <a:chOff x="1764632" y="2237922"/>
            <a:chExt cx="4740257" cy="604724"/>
          </a:xfrm>
        </p:grpSpPr>
        <p:pic>
          <p:nvPicPr>
            <p:cNvPr id="37" name="Afbeelding 36" descr="Set Of Big Image Png - Simple Arrow Vector Free | Full Size PNG ..."/>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7579" t="11414" r="10189" b="80011"/>
            <a:stretch/>
          </p:blipFill>
          <p:spPr bwMode="auto">
            <a:xfrm>
              <a:off x="1764632" y="2504892"/>
              <a:ext cx="4480345" cy="337754"/>
            </a:xfrm>
            <a:prstGeom prst="rect">
              <a:avLst/>
            </a:prstGeom>
            <a:noFill/>
            <a:ln>
              <a:noFill/>
            </a:ln>
            <a:extLst>
              <a:ext uri="{53640926-AAD7-44D8-BBD7-CCE9431645EC}">
                <a14:shadowObscured xmlns:a14="http://schemas.microsoft.com/office/drawing/2010/main"/>
              </a:ext>
            </a:extLst>
          </p:spPr>
        </p:pic>
        <p:pic>
          <p:nvPicPr>
            <p:cNvPr id="39" name="Afbeelding 38" descr="Set Of Big Image Png - Simple Arrow Vector Free | Full Size PNG ..."/>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89404" t="4629" b="82706"/>
            <a:stretch/>
          </p:blipFill>
          <p:spPr bwMode="auto">
            <a:xfrm>
              <a:off x="6111526" y="2237922"/>
              <a:ext cx="393363" cy="498843"/>
            </a:xfrm>
            <a:prstGeom prst="rect">
              <a:avLst/>
            </a:prstGeom>
            <a:noFill/>
            <a:ln>
              <a:noFill/>
            </a:ln>
            <a:extLst>
              <a:ext uri="{53640926-AAD7-44D8-BBD7-CCE9431645EC}">
                <a14:shadowObscured xmlns:a14="http://schemas.microsoft.com/office/drawing/2010/main"/>
              </a:ext>
            </a:extLst>
          </p:spPr>
        </p:pic>
      </p:grpSp>
      <p:pic>
        <p:nvPicPr>
          <p:cNvPr id="40" name="Afbeelding 39"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3250689" y="4247780"/>
            <a:ext cx="709842" cy="518530"/>
          </a:xfrm>
          <a:prstGeom prst="rect">
            <a:avLst/>
          </a:prstGeom>
          <a:noFill/>
          <a:ln>
            <a:noFill/>
          </a:ln>
          <a:extLst>
            <a:ext uri="{53640926-AAD7-44D8-BBD7-CCE9431645EC}">
              <a14:shadowObscured xmlns:a14="http://schemas.microsoft.com/office/drawing/2010/main"/>
            </a:ext>
          </a:extLst>
        </p:spPr>
      </p:pic>
      <p:pic>
        <p:nvPicPr>
          <p:cNvPr id="41" name="Afbeelding 40"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59455" y="4665990"/>
            <a:ext cx="709842" cy="518530"/>
          </a:xfrm>
          <a:prstGeom prst="rect">
            <a:avLst/>
          </a:prstGeom>
          <a:noFill/>
          <a:ln>
            <a:noFill/>
          </a:ln>
          <a:extLst>
            <a:ext uri="{53640926-AAD7-44D8-BBD7-CCE9431645EC}">
              <a14:shadowObscured xmlns:a14="http://schemas.microsoft.com/office/drawing/2010/main"/>
            </a:ext>
          </a:extLst>
        </p:spPr>
      </p:pic>
      <p:pic>
        <p:nvPicPr>
          <p:cNvPr id="42" name="Afbeelding 41"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71984" y="6123731"/>
            <a:ext cx="709842" cy="518530"/>
          </a:xfrm>
          <a:prstGeom prst="rect">
            <a:avLst/>
          </a:prstGeom>
          <a:noFill/>
          <a:ln>
            <a:noFill/>
          </a:ln>
          <a:extLst>
            <a:ext uri="{53640926-AAD7-44D8-BBD7-CCE9431645EC}">
              <a14:shadowObscured xmlns:a14="http://schemas.microsoft.com/office/drawing/2010/main"/>
            </a:ext>
          </a:extLst>
        </p:spPr>
      </p:pic>
      <p:pic>
        <p:nvPicPr>
          <p:cNvPr id="44" name="Afbeelding 43" descr="Green tick symbol and red cross sign in circle Vector Image"/>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7688901" y="7659717"/>
            <a:ext cx="678733" cy="678733"/>
          </a:xfrm>
          <a:prstGeom prst="rect">
            <a:avLst/>
          </a:prstGeom>
          <a:noFill/>
          <a:ln>
            <a:noFill/>
          </a:ln>
          <a:extLst>
            <a:ext uri="{53640926-AAD7-44D8-BBD7-CCE9431645EC}">
              <a14:shadowObscured xmlns:a14="http://schemas.microsoft.com/office/drawing/2010/main"/>
            </a:ext>
          </a:extLst>
        </p:spPr>
      </p:pic>
      <p:grpSp>
        <p:nvGrpSpPr>
          <p:cNvPr id="45" name="Groep 44"/>
          <p:cNvGrpSpPr/>
          <p:nvPr/>
        </p:nvGrpSpPr>
        <p:grpSpPr>
          <a:xfrm>
            <a:off x="7535940" y="7524315"/>
            <a:ext cx="3002921" cy="1596729"/>
            <a:chOff x="417095" y="2358986"/>
            <a:chExt cx="2379612" cy="1684421"/>
          </a:xfrm>
        </p:grpSpPr>
        <p:sp>
          <p:nvSpPr>
            <p:cNvPr id="46" name="Afgeronde rechthoek 45"/>
            <p:cNvSpPr/>
            <p:nvPr/>
          </p:nvSpPr>
          <p:spPr>
            <a:xfrm>
              <a:off x="417095" y="2358986"/>
              <a:ext cx="2197769" cy="1684421"/>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7" name="Tekstvak 46"/>
            <p:cNvSpPr txBox="1"/>
            <p:nvPr/>
          </p:nvSpPr>
          <p:spPr>
            <a:xfrm>
              <a:off x="1179432" y="2433929"/>
              <a:ext cx="1617275" cy="908752"/>
            </a:xfrm>
            <a:prstGeom prst="rect">
              <a:avLst/>
            </a:prstGeom>
            <a:noFill/>
          </p:spPr>
          <p:txBody>
            <a:bodyPr wrap="square" rtlCol="0">
              <a:spAutoFit/>
            </a:bodyPr>
            <a:lstStyle/>
            <a:p>
              <a:r>
                <a:rPr lang="nl-NL" sz="1400" dirty="0"/>
                <a:t>Je hebt de lesuren ingehaald.</a:t>
              </a:r>
            </a:p>
            <a:p>
              <a:r>
                <a:rPr lang="nl-NL" sz="1400" b="1" dirty="0">
                  <a:solidFill>
                    <a:srgbClr val="7CBF00"/>
                  </a:solidFill>
                </a:rPr>
                <a:t>KLAAR! </a:t>
              </a:r>
            </a:p>
            <a:p>
              <a:endParaRPr lang="nl-NL" sz="1400" dirty="0"/>
            </a:p>
          </p:txBody>
        </p:sp>
      </p:grpSp>
      <p:grpSp>
        <p:nvGrpSpPr>
          <p:cNvPr id="48" name="Groep 47"/>
          <p:cNvGrpSpPr/>
          <p:nvPr/>
        </p:nvGrpSpPr>
        <p:grpSpPr>
          <a:xfrm>
            <a:off x="3806219" y="7522483"/>
            <a:ext cx="3499027" cy="1598561"/>
            <a:chOff x="417095" y="2358986"/>
            <a:chExt cx="2205025" cy="2833288"/>
          </a:xfrm>
        </p:grpSpPr>
        <p:sp>
          <p:nvSpPr>
            <p:cNvPr id="49" name="Afgeronde rechthoek 48"/>
            <p:cNvSpPr/>
            <p:nvPr/>
          </p:nvSpPr>
          <p:spPr>
            <a:xfrm>
              <a:off x="417095" y="2358986"/>
              <a:ext cx="2197769" cy="28332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0" name="Tekstvak 49"/>
            <p:cNvSpPr txBox="1"/>
            <p:nvPr/>
          </p:nvSpPr>
          <p:spPr>
            <a:xfrm>
              <a:off x="923603" y="2520827"/>
              <a:ext cx="1698517" cy="2454764"/>
            </a:xfrm>
            <a:prstGeom prst="rect">
              <a:avLst/>
            </a:prstGeom>
            <a:noFill/>
          </p:spPr>
          <p:txBody>
            <a:bodyPr wrap="square" rtlCol="0">
              <a:spAutoFit/>
            </a:bodyPr>
            <a:lstStyle/>
            <a:p>
              <a:r>
                <a:rPr lang="nl-NL" sz="1400" dirty="0"/>
                <a:t>Je hebt je niet gemeld. De aanwezigheidscoach informeert jouw mentor/leerlingbegeleider. De straf is afhankelijk van of dit de eerste keer is of dat dit al vaker is voorgekomen.</a:t>
              </a:r>
            </a:p>
          </p:txBody>
        </p:sp>
      </p:grpSp>
      <p:pic>
        <p:nvPicPr>
          <p:cNvPr id="51" name="Afbeelding 50" descr="Green tick symbol and red cross sign in circle Vector Image"/>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3890298" y="7635350"/>
            <a:ext cx="751068" cy="720824"/>
          </a:xfrm>
          <a:prstGeom prst="rect">
            <a:avLst/>
          </a:prstGeom>
          <a:noFill/>
          <a:ln>
            <a:noFill/>
          </a:ln>
          <a:extLst>
            <a:ext uri="{53640926-AAD7-44D8-BBD7-CCE9431645EC}">
              <a14:shadowObscured xmlns:a14="http://schemas.microsoft.com/office/drawing/2010/main"/>
            </a:ext>
          </a:extLst>
        </p:spPr>
      </p:pic>
      <p:pic>
        <p:nvPicPr>
          <p:cNvPr id="56" name="Afbeelding 55"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400000">
            <a:off x="6697517" y="7096698"/>
            <a:ext cx="709842" cy="518530"/>
          </a:xfrm>
          <a:prstGeom prst="rect">
            <a:avLst/>
          </a:prstGeom>
          <a:noFill/>
          <a:ln>
            <a:noFill/>
          </a:ln>
          <a:extLst>
            <a:ext uri="{53640926-AAD7-44D8-BBD7-CCE9431645EC}">
              <a14:shadowObscured xmlns:a14="http://schemas.microsoft.com/office/drawing/2010/main"/>
            </a:ext>
          </a:extLst>
        </p:spPr>
      </p:pic>
      <p:pic>
        <p:nvPicPr>
          <p:cNvPr id="57" name="Afbeelding 56"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400000">
            <a:off x="8112888" y="7135665"/>
            <a:ext cx="709842" cy="518530"/>
          </a:xfrm>
          <a:prstGeom prst="rect">
            <a:avLst/>
          </a:prstGeom>
          <a:noFill/>
          <a:ln>
            <a:noFill/>
          </a:ln>
          <a:extLst>
            <a:ext uri="{53640926-AAD7-44D8-BBD7-CCE9431645EC}">
              <a14:shadowObscured xmlns:a14="http://schemas.microsoft.com/office/drawing/2010/main"/>
            </a:ext>
          </a:extLst>
        </p:spPr>
      </p:pic>
      <p:grpSp>
        <p:nvGrpSpPr>
          <p:cNvPr id="61" name="Groep 60"/>
          <p:cNvGrpSpPr/>
          <p:nvPr/>
        </p:nvGrpSpPr>
        <p:grpSpPr>
          <a:xfrm>
            <a:off x="315816" y="9338014"/>
            <a:ext cx="1454010" cy="2891850"/>
            <a:chOff x="417095" y="2358984"/>
            <a:chExt cx="2197769" cy="3377817"/>
          </a:xfrm>
        </p:grpSpPr>
        <p:sp>
          <p:nvSpPr>
            <p:cNvPr id="62" name="Afgeronde rechthoek 61"/>
            <p:cNvSpPr/>
            <p:nvPr/>
          </p:nvSpPr>
          <p:spPr>
            <a:xfrm>
              <a:off x="417095" y="2358984"/>
              <a:ext cx="2197769" cy="332731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3" name="Tekstvak 62"/>
            <p:cNvSpPr txBox="1"/>
            <p:nvPr/>
          </p:nvSpPr>
          <p:spPr>
            <a:xfrm>
              <a:off x="538334" y="2783964"/>
              <a:ext cx="1957136" cy="2952837"/>
            </a:xfrm>
            <a:prstGeom prst="rect">
              <a:avLst/>
            </a:prstGeom>
            <a:noFill/>
          </p:spPr>
          <p:txBody>
            <a:bodyPr wrap="square" rtlCol="0">
              <a:spAutoFit/>
            </a:bodyPr>
            <a:lstStyle/>
            <a:p>
              <a:pPr algn="ctr"/>
              <a:r>
                <a:rPr lang="nl-NL" sz="1400" b="1" dirty="0"/>
                <a:t>ONGEOOR-LOOFD VERZUIM VOLGENS RICHTLIJN LEERPLICHT</a:t>
              </a:r>
            </a:p>
            <a:p>
              <a:endParaRPr lang="nl-NL" sz="1400" b="1" dirty="0"/>
            </a:p>
          </p:txBody>
        </p:sp>
      </p:grpSp>
      <p:pic>
        <p:nvPicPr>
          <p:cNvPr id="55" name="Afbeelding 54"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14872" t="1" r="70096" b="81457"/>
          <a:stretch/>
        </p:blipFill>
        <p:spPr bwMode="auto">
          <a:xfrm rot="2523054" flipV="1">
            <a:off x="885168" y="8827790"/>
            <a:ext cx="483064" cy="698707"/>
          </a:xfrm>
          <a:prstGeom prst="rect">
            <a:avLst/>
          </a:prstGeom>
          <a:noFill/>
          <a:ln>
            <a:noFill/>
          </a:ln>
          <a:extLst>
            <a:ext uri="{53640926-AAD7-44D8-BBD7-CCE9431645EC}">
              <a14:shadowObscured xmlns:a14="http://schemas.microsoft.com/office/drawing/2010/main"/>
            </a:ext>
          </a:extLst>
        </p:spPr>
      </p:pic>
      <p:pic>
        <p:nvPicPr>
          <p:cNvPr id="59" name="Afbeelding 58" descr="Set Of Big Image Png - Simple Arrow Vector Free | Full Size PNG ..."/>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10800000">
            <a:off x="1409596" y="8691676"/>
            <a:ext cx="2713225" cy="355750"/>
          </a:xfrm>
          <a:prstGeom prst="rect">
            <a:avLst/>
          </a:prstGeom>
          <a:noFill/>
          <a:ln>
            <a:noFill/>
          </a:ln>
          <a:extLst>
            <a:ext uri="{53640926-AAD7-44D8-BBD7-CCE9431645EC}">
              <a14:shadowObscured xmlns:a14="http://schemas.microsoft.com/office/drawing/2010/main"/>
            </a:ext>
          </a:extLst>
        </p:spPr>
      </p:pic>
      <p:grpSp>
        <p:nvGrpSpPr>
          <p:cNvPr id="64" name="Groep 63"/>
          <p:cNvGrpSpPr/>
          <p:nvPr/>
        </p:nvGrpSpPr>
        <p:grpSpPr>
          <a:xfrm>
            <a:off x="2040258" y="9341800"/>
            <a:ext cx="2461453" cy="1278248"/>
            <a:chOff x="417095" y="2358984"/>
            <a:chExt cx="2197769" cy="2827607"/>
          </a:xfrm>
        </p:grpSpPr>
        <p:sp>
          <p:nvSpPr>
            <p:cNvPr id="65" name="Afgeronde rechthoek 64"/>
            <p:cNvSpPr/>
            <p:nvPr/>
          </p:nvSpPr>
          <p:spPr>
            <a:xfrm>
              <a:off x="417095" y="2358984"/>
              <a:ext cx="2197769" cy="2503685"/>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6" name="Tekstvak 65"/>
            <p:cNvSpPr txBox="1"/>
            <p:nvPr/>
          </p:nvSpPr>
          <p:spPr>
            <a:xfrm>
              <a:off x="537544" y="2599432"/>
              <a:ext cx="2046853" cy="2587159"/>
            </a:xfrm>
            <a:prstGeom prst="rect">
              <a:avLst/>
            </a:prstGeom>
            <a:noFill/>
          </p:spPr>
          <p:txBody>
            <a:bodyPr wrap="square" rtlCol="0">
              <a:spAutoFit/>
            </a:bodyPr>
            <a:lstStyle/>
            <a:p>
              <a:r>
                <a:rPr lang="nl-NL" sz="1400" b="1" dirty="0"/>
                <a:t>Uren te laat &amp; spijbelen:</a:t>
              </a:r>
            </a:p>
            <a:p>
              <a:r>
                <a:rPr lang="nl-NL" sz="1400" dirty="0"/>
                <a:t>8 keer of meer in 4 weken</a:t>
              </a:r>
            </a:p>
            <a:p>
              <a:r>
                <a:rPr lang="nl-NL" sz="1400" dirty="0"/>
                <a:t>12 keer of meer in 8 weken</a:t>
              </a:r>
            </a:p>
            <a:p>
              <a:r>
                <a:rPr lang="nl-NL" sz="1400" dirty="0"/>
                <a:t>14 keer of meer in 12 weken</a:t>
              </a:r>
            </a:p>
            <a:p>
              <a:endParaRPr lang="nl-NL" sz="1400" dirty="0"/>
            </a:p>
          </p:txBody>
        </p:sp>
      </p:grpSp>
      <p:grpSp>
        <p:nvGrpSpPr>
          <p:cNvPr id="67" name="Groep 66"/>
          <p:cNvGrpSpPr/>
          <p:nvPr/>
        </p:nvGrpSpPr>
        <p:grpSpPr>
          <a:xfrm>
            <a:off x="4663093" y="9351897"/>
            <a:ext cx="2149426" cy="2980815"/>
            <a:chOff x="417095" y="2358986"/>
            <a:chExt cx="2197769" cy="950188"/>
          </a:xfrm>
        </p:grpSpPr>
        <p:sp>
          <p:nvSpPr>
            <p:cNvPr id="68" name="Afgeronde rechthoek 67"/>
            <p:cNvSpPr/>
            <p:nvPr/>
          </p:nvSpPr>
          <p:spPr>
            <a:xfrm>
              <a:off x="417095" y="2358986"/>
              <a:ext cx="2197769" cy="950188"/>
            </a:xfrm>
            <a:prstGeom prst="roundRect">
              <a:avLst>
                <a:gd name="adj" fmla="val 7384"/>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9" name="Tekstvak 68"/>
            <p:cNvSpPr txBox="1"/>
            <p:nvPr/>
          </p:nvSpPr>
          <p:spPr>
            <a:xfrm>
              <a:off x="537411" y="2416837"/>
              <a:ext cx="1957136" cy="160313"/>
            </a:xfrm>
            <a:prstGeom prst="rect">
              <a:avLst/>
            </a:prstGeom>
            <a:noFill/>
          </p:spPr>
          <p:txBody>
            <a:bodyPr wrap="square" rtlCol="0">
              <a:spAutoFit/>
            </a:bodyPr>
            <a:lstStyle/>
            <a:p>
              <a:endParaRPr lang="nl-NL" sz="1400" b="1" dirty="0"/>
            </a:p>
          </p:txBody>
        </p:sp>
      </p:grpSp>
      <p:grpSp>
        <p:nvGrpSpPr>
          <p:cNvPr id="70" name="Groep 69"/>
          <p:cNvGrpSpPr/>
          <p:nvPr/>
        </p:nvGrpSpPr>
        <p:grpSpPr>
          <a:xfrm>
            <a:off x="7112584" y="9345856"/>
            <a:ext cx="3261319" cy="1246733"/>
            <a:chOff x="417095" y="2358986"/>
            <a:chExt cx="2197769" cy="2932962"/>
          </a:xfrm>
        </p:grpSpPr>
        <p:sp>
          <p:nvSpPr>
            <p:cNvPr id="71" name="Afgeronde rechthoek 70"/>
            <p:cNvSpPr/>
            <p:nvPr/>
          </p:nvSpPr>
          <p:spPr>
            <a:xfrm>
              <a:off x="417095" y="2358986"/>
              <a:ext cx="2197769" cy="2932962"/>
            </a:xfrm>
            <a:prstGeom prst="roundRect">
              <a:avLst>
                <a:gd name="adj" fmla="val 1141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2" name="Tekstvak 71"/>
            <p:cNvSpPr txBox="1"/>
            <p:nvPr/>
          </p:nvSpPr>
          <p:spPr>
            <a:xfrm>
              <a:off x="924896" y="2597828"/>
              <a:ext cx="1596615" cy="492430"/>
            </a:xfrm>
            <a:prstGeom prst="rect">
              <a:avLst/>
            </a:prstGeom>
            <a:noFill/>
          </p:spPr>
          <p:txBody>
            <a:bodyPr wrap="square" rtlCol="0">
              <a:spAutoFit/>
            </a:bodyPr>
            <a:lstStyle/>
            <a:p>
              <a:endParaRPr lang="nl-NL" sz="1400" dirty="0"/>
            </a:p>
          </p:txBody>
        </p:sp>
      </p:grpSp>
      <p:pic>
        <p:nvPicPr>
          <p:cNvPr id="73" name="Afbeelding 72" descr="Green tick symbol and red cross sign in circle Vector Image"/>
          <p:cNvPicPr>
            <a:picLocks noChangeAspect="1"/>
          </p:cNvPicPr>
          <p:nvPr/>
        </p:nvPicPr>
        <p:blipFill rotWithShape="1">
          <a:blip r:embed="rId8" cstate="print">
            <a:clrChange>
              <a:clrFrom>
                <a:srgbClr val="FFFFFF"/>
              </a:clrFrom>
              <a:clrTo>
                <a:srgbClr val="FFFFFF">
                  <a:alpha val="0"/>
                </a:srgbClr>
              </a:clrTo>
            </a:clrChange>
            <a:extLst>
              <a:ext uri="{BEBA8EAE-BF5A-486C-A8C5-ECC9F3942E4B}">
                <a14:imgProps xmlns:a14="http://schemas.microsoft.com/office/drawing/2010/main">
                  <a14:imgLayer r:embed="rId9">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7188521" y="9460274"/>
            <a:ext cx="751068" cy="720824"/>
          </a:xfrm>
          <a:prstGeom prst="rect">
            <a:avLst/>
          </a:prstGeom>
          <a:noFill/>
          <a:ln>
            <a:noFill/>
          </a:ln>
          <a:extLst>
            <a:ext uri="{53640926-AAD7-44D8-BBD7-CCE9431645EC}">
              <a14:shadowObscured xmlns:a14="http://schemas.microsoft.com/office/drawing/2010/main"/>
            </a:ext>
          </a:extLst>
        </p:spPr>
      </p:pic>
      <p:pic>
        <p:nvPicPr>
          <p:cNvPr id="75" name="Afbeelding 74"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224831" y="10067851"/>
            <a:ext cx="709842" cy="518530"/>
          </a:xfrm>
          <a:prstGeom prst="rect">
            <a:avLst/>
          </a:prstGeom>
          <a:noFill/>
          <a:ln>
            <a:noFill/>
          </a:ln>
          <a:extLst>
            <a:ext uri="{53640926-AAD7-44D8-BBD7-CCE9431645EC}">
              <a14:shadowObscured xmlns:a14="http://schemas.microsoft.com/office/drawing/2010/main"/>
            </a:ext>
          </a:extLst>
        </p:spPr>
      </p:pic>
      <p:pic>
        <p:nvPicPr>
          <p:cNvPr id="76" name="Afbeelding 75"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564805" y="11643662"/>
            <a:ext cx="709842" cy="518530"/>
          </a:xfrm>
          <a:prstGeom prst="rect">
            <a:avLst/>
          </a:prstGeom>
          <a:noFill/>
          <a:ln>
            <a:noFill/>
          </a:ln>
          <a:extLst>
            <a:ext uri="{53640926-AAD7-44D8-BBD7-CCE9431645EC}">
              <a14:shadowObscured xmlns:a14="http://schemas.microsoft.com/office/drawing/2010/main"/>
            </a:ext>
          </a:extLst>
        </p:spPr>
      </p:pic>
      <p:pic>
        <p:nvPicPr>
          <p:cNvPr id="1026" name="Picture 2" descr="Fishbowl Icons - Download Free Vector Icons | Noun Projec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1004" y="6374239"/>
            <a:ext cx="2600747" cy="2600747"/>
          </a:xfrm>
          <a:prstGeom prst="rect">
            <a:avLst/>
          </a:prstGeom>
          <a:noFill/>
          <a:extLst>
            <a:ext uri="{909E8E84-426E-40DD-AFC4-6F175D3DCCD1}">
              <a14:hiddenFill xmlns:a14="http://schemas.microsoft.com/office/drawing/2010/main">
                <a:solidFill>
                  <a:srgbClr val="FFFFFF"/>
                </a:solidFill>
              </a14:hiddenFill>
            </a:ext>
          </a:extLst>
        </p:spPr>
      </p:pic>
      <p:sp>
        <p:nvSpPr>
          <p:cNvPr id="77" name="Rechthoek 76"/>
          <p:cNvSpPr/>
          <p:nvPr/>
        </p:nvSpPr>
        <p:spPr>
          <a:xfrm>
            <a:off x="1654412" y="7159423"/>
            <a:ext cx="937469" cy="507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32" name="Picture 8" descr="Water Drops Icon – Alloa Water Supply"/>
          <p:cNvPicPr>
            <a:picLocks noChangeAspect="1" noChangeArrowheads="1"/>
          </p:cNvPicPr>
          <p:nvPr/>
        </p:nvPicPr>
        <p:blipFill>
          <a:blip r:embed="rId11" cstate="print">
            <a:biLevel thresh="75000"/>
            <a:extLst>
              <a:ext uri="{28A0092B-C50C-407E-A947-70E740481C1C}">
                <a14:useLocalDpi xmlns:a14="http://schemas.microsoft.com/office/drawing/2010/main" val="0"/>
              </a:ext>
            </a:extLst>
          </a:blip>
          <a:srcRect/>
          <a:stretch>
            <a:fillRect/>
          </a:stretch>
        </p:blipFill>
        <p:spPr bwMode="auto">
          <a:xfrm rot="2346072">
            <a:off x="1571261" y="5953654"/>
            <a:ext cx="647667" cy="74265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ep 1"/>
          <p:cNvGrpSpPr/>
          <p:nvPr/>
        </p:nvGrpSpPr>
        <p:grpSpPr>
          <a:xfrm>
            <a:off x="2130316" y="5031148"/>
            <a:ext cx="1457992" cy="1377576"/>
            <a:chOff x="2130316" y="5206076"/>
            <a:chExt cx="1457992" cy="1377576"/>
          </a:xfrm>
        </p:grpSpPr>
        <p:pic>
          <p:nvPicPr>
            <p:cNvPr id="1028" name="Picture 4" descr="Goldfish Icons - Download Free Vector Icons | Noun Project"/>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0399948">
              <a:off x="2130316" y="5206076"/>
              <a:ext cx="1377576" cy="1377576"/>
            </a:xfrm>
            <a:prstGeom prst="rect">
              <a:avLst/>
            </a:prstGeom>
            <a:noFill/>
            <a:extLst>
              <a:ext uri="{909E8E84-426E-40DD-AFC4-6F175D3DCCD1}">
                <a14:hiddenFill xmlns:a14="http://schemas.microsoft.com/office/drawing/2010/main">
                  <a:solidFill>
                    <a:srgbClr val="FFFFFF"/>
                  </a:solidFill>
                </a14:hiddenFill>
              </a:ext>
            </a:extLst>
          </p:spPr>
        </p:pic>
        <p:sp>
          <p:nvSpPr>
            <p:cNvPr id="79" name="Boog 78"/>
            <p:cNvSpPr/>
            <p:nvPr/>
          </p:nvSpPr>
          <p:spPr>
            <a:xfrm rot="9346799">
              <a:off x="3219924" y="5577844"/>
              <a:ext cx="368384" cy="232414"/>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0" name="Ovaal 79"/>
            <p:cNvSpPr/>
            <p:nvPr/>
          </p:nvSpPr>
          <p:spPr>
            <a:xfrm>
              <a:off x="3194953" y="5653086"/>
              <a:ext cx="45719" cy="50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pic>
        <p:nvPicPr>
          <p:cNvPr id="81" name="Picture 14" descr="Fast Icons - Download Free Vector Icons | Noun Projec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0800000">
            <a:off x="4265832" y="3029965"/>
            <a:ext cx="845663" cy="845663"/>
          </a:xfrm>
          <a:prstGeom prst="rect">
            <a:avLst/>
          </a:prstGeom>
          <a:noFill/>
          <a:extLst>
            <a:ext uri="{909E8E84-426E-40DD-AFC4-6F175D3DCCD1}">
              <a14:hiddenFill xmlns:a14="http://schemas.microsoft.com/office/drawing/2010/main">
                <a:solidFill>
                  <a:srgbClr val="FFFFFF"/>
                </a:solidFill>
              </a14:hiddenFill>
            </a:ext>
          </a:extLst>
        </p:spPr>
      </p:pic>
      <p:grpSp>
        <p:nvGrpSpPr>
          <p:cNvPr id="83" name="Groep 82"/>
          <p:cNvGrpSpPr>
            <a:grpSpLocks noChangeAspect="1"/>
          </p:cNvGrpSpPr>
          <p:nvPr/>
        </p:nvGrpSpPr>
        <p:grpSpPr>
          <a:xfrm rot="999091">
            <a:off x="5067904" y="2843066"/>
            <a:ext cx="1107674" cy="1096417"/>
            <a:chOff x="2130314" y="5206075"/>
            <a:chExt cx="1391720" cy="1377576"/>
          </a:xfrm>
        </p:grpSpPr>
        <p:pic>
          <p:nvPicPr>
            <p:cNvPr id="84" name="Picture 4" descr="Goldfish Icons - Download Free Vector Icons | Noun Project"/>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0399948">
              <a:off x="2130314" y="5206075"/>
              <a:ext cx="1377576" cy="1377576"/>
            </a:xfrm>
            <a:prstGeom prst="rect">
              <a:avLst/>
            </a:prstGeom>
            <a:noFill/>
            <a:extLst>
              <a:ext uri="{909E8E84-426E-40DD-AFC4-6F175D3DCCD1}">
                <a14:hiddenFill xmlns:a14="http://schemas.microsoft.com/office/drawing/2010/main">
                  <a:solidFill>
                    <a:srgbClr val="FFFFFF"/>
                  </a:solidFill>
                </a14:hiddenFill>
              </a:ext>
            </a:extLst>
          </p:spPr>
        </p:pic>
        <p:sp>
          <p:nvSpPr>
            <p:cNvPr id="86" name="Boog 85"/>
            <p:cNvSpPr/>
            <p:nvPr/>
          </p:nvSpPr>
          <p:spPr>
            <a:xfrm rot="17104959">
              <a:off x="3221635" y="5716517"/>
              <a:ext cx="368384" cy="232414"/>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7" name="Ovaal 86"/>
            <p:cNvSpPr/>
            <p:nvPr/>
          </p:nvSpPr>
          <p:spPr>
            <a:xfrm>
              <a:off x="3194953" y="5653086"/>
              <a:ext cx="45719" cy="50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pic>
        <p:nvPicPr>
          <p:cNvPr id="3" name="Picture 2" descr="Bubbles | Free Ico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6737621">
            <a:off x="4519252" y="2710399"/>
            <a:ext cx="479679" cy="479679"/>
          </a:xfrm>
          <a:prstGeom prst="rect">
            <a:avLst/>
          </a:prstGeom>
          <a:noFill/>
          <a:extLst>
            <a:ext uri="{909E8E84-426E-40DD-AFC4-6F175D3DCCD1}">
              <a14:hiddenFill xmlns:a14="http://schemas.microsoft.com/office/drawing/2010/main">
                <a:solidFill>
                  <a:srgbClr val="FFFFFF"/>
                </a:solidFill>
              </a14:hiddenFill>
            </a:ext>
          </a:extLst>
        </p:spPr>
      </p:pic>
      <p:pic>
        <p:nvPicPr>
          <p:cNvPr id="88" name="Afbeelding 8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455150" y="13392143"/>
            <a:ext cx="1918753" cy="1918753"/>
          </a:xfrm>
          <a:prstGeom prst="rect">
            <a:avLst/>
          </a:prstGeom>
        </p:spPr>
      </p:pic>
      <p:pic>
        <p:nvPicPr>
          <p:cNvPr id="8" name="Afbeelding 7"/>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21322003">
            <a:off x="-1116487" y="11696873"/>
            <a:ext cx="10764636" cy="2935917"/>
          </a:xfrm>
          <a:prstGeom prst="rect">
            <a:avLst/>
          </a:prstGeom>
        </p:spPr>
      </p:pic>
      <p:pic>
        <p:nvPicPr>
          <p:cNvPr id="11" name="Picture 2" descr="File:Video game controller icon designed by Maico Amorim.svg ..."/>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rot="21105752">
            <a:off x="6047312" y="12951775"/>
            <a:ext cx="2140272" cy="17550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 Exclamation Mark Emoji"/>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288812" y="9473935"/>
            <a:ext cx="513718" cy="513718"/>
          </a:xfrm>
          <a:prstGeom prst="rect">
            <a:avLst/>
          </a:prstGeom>
          <a:noFill/>
          <a:extLst>
            <a:ext uri="{909E8E84-426E-40DD-AFC4-6F175D3DCCD1}">
              <a14:hiddenFill xmlns:a14="http://schemas.microsoft.com/office/drawing/2010/main">
                <a:solidFill>
                  <a:srgbClr val="FFFFFF"/>
                </a:solidFill>
              </a14:hiddenFill>
            </a:ext>
          </a:extLst>
        </p:spPr>
      </p:pic>
      <p:grpSp>
        <p:nvGrpSpPr>
          <p:cNvPr id="89" name="Groep 88">
            <a:extLst>
              <a:ext uri="{FF2B5EF4-FFF2-40B4-BE49-F238E27FC236}">
                <a16:creationId xmlns:a16="http://schemas.microsoft.com/office/drawing/2014/main" id="{6D915DBA-5614-4C3E-BE90-EEF0662F40D3}"/>
              </a:ext>
            </a:extLst>
          </p:cNvPr>
          <p:cNvGrpSpPr/>
          <p:nvPr/>
        </p:nvGrpSpPr>
        <p:grpSpPr>
          <a:xfrm>
            <a:off x="2008283" y="10650067"/>
            <a:ext cx="2488757" cy="508108"/>
            <a:chOff x="417095" y="2385896"/>
            <a:chExt cx="2197769" cy="1866341"/>
          </a:xfrm>
        </p:grpSpPr>
        <p:sp>
          <p:nvSpPr>
            <p:cNvPr id="90" name="Afgeronde rechthoek 64">
              <a:extLst>
                <a:ext uri="{FF2B5EF4-FFF2-40B4-BE49-F238E27FC236}">
                  <a16:creationId xmlns:a16="http://schemas.microsoft.com/office/drawing/2014/main" id="{A795E6E6-D238-49F9-A2B0-4E48EC51E3CE}"/>
                </a:ext>
              </a:extLst>
            </p:cNvPr>
            <p:cNvSpPr/>
            <p:nvPr/>
          </p:nvSpPr>
          <p:spPr>
            <a:xfrm>
              <a:off x="417095" y="2385896"/>
              <a:ext cx="2197769" cy="186634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1" name="Tekstvak 90">
              <a:extLst>
                <a:ext uri="{FF2B5EF4-FFF2-40B4-BE49-F238E27FC236}">
                  <a16:creationId xmlns:a16="http://schemas.microsoft.com/office/drawing/2014/main" id="{04463D67-9218-4570-A504-4D7DDE0BD1C5}"/>
                </a:ext>
              </a:extLst>
            </p:cNvPr>
            <p:cNvSpPr txBox="1"/>
            <p:nvPr/>
          </p:nvSpPr>
          <p:spPr>
            <a:xfrm>
              <a:off x="537477" y="2689082"/>
              <a:ext cx="2046853" cy="896514"/>
            </a:xfrm>
            <a:prstGeom prst="rect">
              <a:avLst/>
            </a:prstGeom>
            <a:noFill/>
          </p:spPr>
          <p:txBody>
            <a:bodyPr wrap="square" rtlCol="0">
              <a:spAutoFit/>
            </a:bodyPr>
            <a:lstStyle/>
            <a:p>
              <a:r>
                <a:rPr lang="nl-NL" sz="1400" dirty="0"/>
                <a:t>16 keer of meer in 4 weken</a:t>
              </a:r>
            </a:p>
          </p:txBody>
        </p:sp>
      </p:grpSp>
      <p:pic>
        <p:nvPicPr>
          <p:cNvPr id="74" name="Afbeelding 73" descr="Set Of Big Image Png - Simple Arrow Vector Free | Full Size PNG ..."/>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11597" y="10627359"/>
            <a:ext cx="709842" cy="518530"/>
          </a:xfrm>
          <a:prstGeom prst="rect">
            <a:avLst/>
          </a:prstGeom>
          <a:noFill/>
          <a:ln>
            <a:noFill/>
          </a:ln>
          <a:extLst>
            <a:ext uri="{53640926-AAD7-44D8-BBD7-CCE9431645EC}">
              <a14:shadowObscured xmlns:a14="http://schemas.microsoft.com/office/drawing/2010/main"/>
            </a:ext>
          </a:extLst>
        </p:spPr>
      </p:pic>
      <p:pic>
        <p:nvPicPr>
          <p:cNvPr id="92" name="Afbeelding 91" descr="Set Of Big Image Png - Simple Arrow Vector Free | Full Size PNG ...">
            <a:extLst>
              <a:ext uri="{FF2B5EF4-FFF2-40B4-BE49-F238E27FC236}">
                <a16:creationId xmlns:a16="http://schemas.microsoft.com/office/drawing/2014/main" id="{D5FD6723-05A5-4928-AD40-01EDC4873EA8}"/>
              </a:ext>
            </a:extLst>
          </p:cNvPr>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35546" y="10013520"/>
            <a:ext cx="709842" cy="518530"/>
          </a:xfrm>
          <a:prstGeom prst="rect">
            <a:avLst/>
          </a:prstGeom>
          <a:noFill/>
          <a:ln>
            <a:noFill/>
          </a:ln>
          <a:extLst>
            <a:ext uri="{53640926-AAD7-44D8-BBD7-CCE9431645EC}">
              <a14:shadowObscured xmlns:a14="http://schemas.microsoft.com/office/drawing/2010/main"/>
            </a:ext>
          </a:extLst>
        </p:spPr>
      </p:pic>
      <p:sp>
        <p:nvSpPr>
          <p:cNvPr id="94" name="Tekstvak 93">
            <a:extLst>
              <a:ext uri="{FF2B5EF4-FFF2-40B4-BE49-F238E27FC236}">
                <a16:creationId xmlns:a16="http://schemas.microsoft.com/office/drawing/2014/main" id="{6A560F5C-8D2B-4810-A5EE-EB97C07DE9BA}"/>
              </a:ext>
            </a:extLst>
          </p:cNvPr>
          <p:cNvSpPr txBox="1"/>
          <p:nvPr/>
        </p:nvSpPr>
        <p:spPr>
          <a:xfrm>
            <a:off x="5022415" y="9590170"/>
            <a:ext cx="1743079" cy="2677656"/>
          </a:xfrm>
          <a:prstGeom prst="rect">
            <a:avLst/>
          </a:prstGeom>
          <a:noFill/>
        </p:spPr>
        <p:txBody>
          <a:bodyPr wrap="square" rtlCol="0">
            <a:spAutoFit/>
          </a:bodyPr>
          <a:lstStyle/>
          <a:p>
            <a:r>
              <a:rPr lang="nl-NL" sz="1400" dirty="0"/>
              <a:t>De aanwezigheidscoach informeert de leerplichtambtenaar door een DUO-melding te doen. </a:t>
            </a:r>
          </a:p>
          <a:p>
            <a:endParaRPr lang="nl-NL" sz="1400" dirty="0"/>
          </a:p>
          <a:p>
            <a:r>
              <a:rPr lang="nl-NL" sz="1400" dirty="0"/>
              <a:t>De aanwezigheidscoach/mentor informeert jouw ouder(s)/</a:t>
            </a:r>
          </a:p>
          <a:p>
            <a:r>
              <a:rPr lang="nl-NL" sz="1400" dirty="0"/>
              <a:t>verzorger(s).</a:t>
            </a:r>
          </a:p>
        </p:txBody>
      </p:sp>
      <p:sp>
        <p:nvSpPr>
          <p:cNvPr id="95" name="Tekstvak 94">
            <a:extLst>
              <a:ext uri="{FF2B5EF4-FFF2-40B4-BE49-F238E27FC236}">
                <a16:creationId xmlns:a16="http://schemas.microsoft.com/office/drawing/2014/main" id="{CF741981-1AC9-4623-8FD1-6590CEF04F11}"/>
              </a:ext>
            </a:extLst>
          </p:cNvPr>
          <p:cNvSpPr txBox="1"/>
          <p:nvPr/>
        </p:nvSpPr>
        <p:spPr>
          <a:xfrm>
            <a:off x="7940134" y="9352642"/>
            <a:ext cx="2509319" cy="1384995"/>
          </a:xfrm>
          <a:prstGeom prst="rect">
            <a:avLst/>
          </a:prstGeom>
          <a:noFill/>
        </p:spPr>
        <p:txBody>
          <a:bodyPr wrap="square" rtlCol="0">
            <a:spAutoFit/>
          </a:bodyPr>
          <a:lstStyle/>
          <a:p>
            <a:r>
              <a:rPr lang="nl-NL" sz="1400" b="1" dirty="0"/>
              <a:t>Eerste keer contact met leerplicht? </a:t>
            </a:r>
            <a:r>
              <a:rPr lang="nl-NL" sz="1400" dirty="0"/>
              <a:t>Je krijgt een uitnodiging voor het verzuimspreekuur van de leerplichtambtenaar op school.</a:t>
            </a:r>
          </a:p>
          <a:p>
            <a:endParaRPr lang="nl-NL" sz="1400" dirty="0"/>
          </a:p>
        </p:txBody>
      </p:sp>
      <p:sp>
        <p:nvSpPr>
          <p:cNvPr id="96" name="Tekstvak 95">
            <a:extLst>
              <a:ext uri="{FF2B5EF4-FFF2-40B4-BE49-F238E27FC236}">
                <a16:creationId xmlns:a16="http://schemas.microsoft.com/office/drawing/2014/main" id="{0231858C-CF91-4B73-9537-50F1534785AB}"/>
              </a:ext>
            </a:extLst>
          </p:cNvPr>
          <p:cNvSpPr txBox="1"/>
          <p:nvPr/>
        </p:nvSpPr>
        <p:spPr>
          <a:xfrm>
            <a:off x="7940134" y="10909930"/>
            <a:ext cx="2549117" cy="1169551"/>
          </a:xfrm>
          <a:prstGeom prst="rect">
            <a:avLst/>
          </a:prstGeom>
          <a:noFill/>
        </p:spPr>
        <p:txBody>
          <a:bodyPr wrap="square" rtlCol="0">
            <a:spAutoFit/>
          </a:bodyPr>
          <a:lstStyle/>
          <a:p>
            <a:r>
              <a:rPr lang="nl-NL" sz="1400" b="1" dirty="0"/>
              <a:t>Al bij het verzuimspreekuur geweest? </a:t>
            </a:r>
            <a:r>
              <a:rPr lang="nl-NL" sz="1400" dirty="0"/>
              <a:t>Dan word je samen met je ouder(s)/verzorger(s) op het kantoor van de leerplicht- ambtenaar uitgenodigd.</a:t>
            </a:r>
          </a:p>
        </p:txBody>
      </p:sp>
      <p:grpSp>
        <p:nvGrpSpPr>
          <p:cNvPr id="97" name="Groep 96">
            <a:extLst>
              <a:ext uri="{FF2B5EF4-FFF2-40B4-BE49-F238E27FC236}">
                <a16:creationId xmlns:a16="http://schemas.microsoft.com/office/drawing/2014/main" id="{6359FCF3-0BC0-412F-BBB5-8206F012DE83}"/>
              </a:ext>
            </a:extLst>
          </p:cNvPr>
          <p:cNvGrpSpPr/>
          <p:nvPr/>
        </p:nvGrpSpPr>
        <p:grpSpPr>
          <a:xfrm>
            <a:off x="7117448" y="10828512"/>
            <a:ext cx="3371803" cy="1550198"/>
            <a:chOff x="417095" y="2358986"/>
            <a:chExt cx="2197769" cy="2932962"/>
          </a:xfrm>
        </p:grpSpPr>
        <p:sp>
          <p:nvSpPr>
            <p:cNvPr id="98" name="Afgeronde rechthoek 70">
              <a:extLst>
                <a:ext uri="{FF2B5EF4-FFF2-40B4-BE49-F238E27FC236}">
                  <a16:creationId xmlns:a16="http://schemas.microsoft.com/office/drawing/2014/main" id="{593AF400-B3B3-4A75-B294-6DCB719C4C1E}"/>
                </a:ext>
              </a:extLst>
            </p:cNvPr>
            <p:cNvSpPr/>
            <p:nvPr/>
          </p:nvSpPr>
          <p:spPr>
            <a:xfrm>
              <a:off x="417095" y="2358986"/>
              <a:ext cx="2197769" cy="2932962"/>
            </a:xfrm>
            <a:prstGeom prst="roundRect">
              <a:avLst>
                <a:gd name="adj" fmla="val 1141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9" name="Tekstvak 98">
              <a:extLst>
                <a:ext uri="{FF2B5EF4-FFF2-40B4-BE49-F238E27FC236}">
                  <a16:creationId xmlns:a16="http://schemas.microsoft.com/office/drawing/2014/main" id="{D7DC5016-A9B9-4148-8002-236F9CDD510C}"/>
                </a:ext>
              </a:extLst>
            </p:cNvPr>
            <p:cNvSpPr txBox="1"/>
            <p:nvPr/>
          </p:nvSpPr>
          <p:spPr>
            <a:xfrm>
              <a:off x="924896" y="2597828"/>
              <a:ext cx="1596615" cy="492430"/>
            </a:xfrm>
            <a:prstGeom prst="rect">
              <a:avLst/>
            </a:prstGeom>
            <a:noFill/>
          </p:spPr>
          <p:txBody>
            <a:bodyPr wrap="square" rtlCol="0">
              <a:spAutoFit/>
            </a:bodyPr>
            <a:lstStyle/>
            <a:p>
              <a:endParaRPr lang="nl-NL" sz="1400" dirty="0"/>
            </a:p>
          </p:txBody>
        </p:sp>
      </p:grpSp>
      <p:pic>
        <p:nvPicPr>
          <p:cNvPr id="100" name="Afbeelding 99" descr="Set Of Big Image Png - Simple Arrow Vector Free | Full Size PNG ...">
            <a:extLst>
              <a:ext uri="{FF2B5EF4-FFF2-40B4-BE49-F238E27FC236}">
                <a16:creationId xmlns:a16="http://schemas.microsoft.com/office/drawing/2014/main" id="{44E1B4BF-CEB4-47F8-8792-E2028996FE4A}"/>
              </a:ext>
            </a:extLst>
          </p:cNvPr>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583890" y="10106073"/>
            <a:ext cx="709842" cy="518530"/>
          </a:xfrm>
          <a:prstGeom prst="rect">
            <a:avLst/>
          </a:prstGeom>
          <a:noFill/>
          <a:ln>
            <a:noFill/>
          </a:ln>
          <a:extLst>
            <a:ext uri="{53640926-AAD7-44D8-BBD7-CCE9431645EC}">
              <a14:shadowObscured xmlns:a14="http://schemas.microsoft.com/office/drawing/2010/main"/>
            </a:ext>
          </a:extLst>
        </p:spPr>
      </p:pic>
      <p:pic>
        <p:nvPicPr>
          <p:cNvPr id="101" name="Afbeelding 100" descr="Green tick symbol and red cross sign in circle Vector Image">
            <a:extLst>
              <a:ext uri="{FF2B5EF4-FFF2-40B4-BE49-F238E27FC236}">
                <a16:creationId xmlns:a16="http://schemas.microsoft.com/office/drawing/2014/main" id="{6884E230-7D5A-4B61-81B4-EFCE745F6EE4}"/>
              </a:ext>
            </a:extLst>
          </p:cNvPr>
          <p:cNvPicPr>
            <a:picLocks noChangeAspect="1"/>
          </p:cNvPicPr>
          <p:nvPr/>
        </p:nvPicPr>
        <p:blipFill rotWithShape="1">
          <a:blip r:embed="rId8" cstate="print">
            <a:clrChange>
              <a:clrFrom>
                <a:srgbClr val="FFFFFF"/>
              </a:clrFrom>
              <a:clrTo>
                <a:srgbClr val="FFFFFF">
                  <a:alpha val="0"/>
                </a:srgbClr>
              </a:clrTo>
            </a:clrChange>
            <a:extLst>
              <a:ext uri="{BEBA8EAE-BF5A-486C-A8C5-ECC9F3942E4B}">
                <a14:imgProps xmlns:a14="http://schemas.microsoft.com/office/drawing/2010/main">
                  <a14:imgLayer r:embed="rId9">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7181426" y="10941739"/>
            <a:ext cx="751068" cy="720824"/>
          </a:xfrm>
          <a:prstGeom prst="rect">
            <a:avLst/>
          </a:prstGeom>
          <a:noFill/>
          <a:ln>
            <a:noFill/>
          </a:ln>
          <a:extLst>
            <a:ext uri="{53640926-AAD7-44D8-BBD7-CCE9431645EC}">
              <a14:shadowObscured xmlns:a14="http://schemas.microsoft.com/office/drawing/2010/main"/>
            </a:ext>
          </a:extLst>
        </p:spPr>
      </p:pic>
      <p:pic>
        <p:nvPicPr>
          <p:cNvPr id="102" name="Picture 6" descr="❗ Exclamation Mark Emoji">
            <a:extLst>
              <a:ext uri="{FF2B5EF4-FFF2-40B4-BE49-F238E27FC236}">
                <a16:creationId xmlns:a16="http://schemas.microsoft.com/office/drawing/2014/main" id="{09DD6E55-9FA8-4769-9645-8AE431528B9A}"/>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281717" y="10955400"/>
            <a:ext cx="513718" cy="513718"/>
          </a:xfrm>
          <a:prstGeom prst="rect">
            <a:avLst/>
          </a:prstGeom>
          <a:noFill/>
          <a:extLst>
            <a:ext uri="{909E8E84-426E-40DD-AFC4-6F175D3DCCD1}">
              <a14:hiddenFill xmlns:a14="http://schemas.microsoft.com/office/drawing/2010/main">
                <a:solidFill>
                  <a:srgbClr val="FFFFFF"/>
                </a:solidFill>
              </a14:hiddenFill>
            </a:ext>
          </a:extLst>
        </p:spPr>
      </p:pic>
      <p:grpSp>
        <p:nvGrpSpPr>
          <p:cNvPr id="103" name="Groep 102">
            <a:extLst>
              <a:ext uri="{FF2B5EF4-FFF2-40B4-BE49-F238E27FC236}">
                <a16:creationId xmlns:a16="http://schemas.microsoft.com/office/drawing/2014/main" id="{FD1FEF45-A769-4259-AD3A-2A8A3B270DB8}"/>
              </a:ext>
            </a:extLst>
          </p:cNvPr>
          <p:cNvGrpSpPr/>
          <p:nvPr/>
        </p:nvGrpSpPr>
        <p:grpSpPr>
          <a:xfrm>
            <a:off x="1997650" y="11317631"/>
            <a:ext cx="2515948" cy="1332306"/>
            <a:chOff x="417095" y="2358986"/>
            <a:chExt cx="2197769" cy="2932962"/>
          </a:xfrm>
          <a:solidFill>
            <a:schemeClr val="bg1"/>
          </a:solidFill>
        </p:grpSpPr>
        <p:sp>
          <p:nvSpPr>
            <p:cNvPr id="104" name="Afgeronde rechthoek 70">
              <a:extLst>
                <a:ext uri="{FF2B5EF4-FFF2-40B4-BE49-F238E27FC236}">
                  <a16:creationId xmlns:a16="http://schemas.microsoft.com/office/drawing/2014/main" id="{4185B245-0D37-4F62-A0D2-67D0A54E1FE2}"/>
                </a:ext>
              </a:extLst>
            </p:cNvPr>
            <p:cNvSpPr/>
            <p:nvPr/>
          </p:nvSpPr>
          <p:spPr>
            <a:xfrm>
              <a:off x="417095" y="2358986"/>
              <a:ext cx="2197769" cy="2932962"/>
            </a:xfrm>
            <a:prstGeom prst="roundRect">
              <a:avLst>
                <a:gd name="adj" fmla="val 11416"/>
              </a:avLst>
            </a:prstGeom>
            <a:gr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5" name="Tekstvak 104">
              <a:extLst>
                <a:ext uri="{FF2B5EF4-FFF2-40B4-BE49-F238E27FC236}">
                  <a16:creationId xmlns:a16="http://schemas.microsoft.com/office/drawing/2014/main" id="{8BA9043D-491F-4499-9B0A-50BAF8E2AB54}"/>
                </a:ext>
              </a:extLst>
            </p:cNvPr>
            <p:cNvSpPr txBox="1"/>
            <p:nvPr/>
          </p:nvSpPr>
          <p:spPr>
            <a:xfrm>
              <a:off x="924896" y="2597828"/>
              <a:ext cx="1596615" cy="492430"/>
            </a:xfrm>
            <a:prstGeom prst="rect">
              <a:avLst/>
            </a:prstGeom>
            <a:grpFill/>
          </p:spPr>
          <p:txBody>
            <a:bodyPr wrap="square" rtlCol="0">
              <a:spAutoFit/>
            </a:bodyPr>
            <a:lstStyle/>
            <a:p>
              <a:endParaRPr lang="nl-NL" sz="1400" dirty="0"/>
            </a:p>
          </p:txBody>
        </p:sp>
      </p:grpSp>
      <p:sp>
        <p:nvSpPr>
          <p:cNvPr id="109" name="Tekstvak 108">
            <a:extLst>
              <a:ext uri="{FF2B5EF4-FFF2-40B4-BE49-F238E27FC236}">
                <a16:creationId xmlns:a16="http://schemas.microsoft.com/office/drawing/2014/main" id="{34FCECBF-5684-453B-AEC4-9C7CBA3DB5ED}"/>
              </a:ext>
            </a:extLst>
          </p:cNvPr>
          <p:cNvSpPr txBox="1"/>
          <p:nvPr/>
        </p:nvSpPr>
        <p:spPr>
          <a:xfrm>
            <a:off x="2663760" y="11374858"/>
            <a:ext cx="1935741" cy="1169551"/>
          </a:xfrm>
          <a:prstGeom prst="rect">
            <a:avLst/>
          </a:prstGeom>
          <a:noFill/>
        </p:spPr>
        <p:txBody>
          <a:bodyPr wrap="square" rtlCol="0">
            <a:spAutoFit/>
          </a:bodyPr>
          <a:lstStyle/>
          <a:p>
            <a:r>
              <a:rPr lang="nl-NL" sz="1400" dirty="0"/>
              <a:t>Je wordt samen met je ouder(s)/verzorger(s) op het kantoor van de leerplichtambtenaar uitgenodigd.</a:t>
            </a:r>
          </a:p>
        </p:txBody>
      </p:sp>
      <p:pic>
        <p:nvPicPr>
          <p:cNvPr id="110" name="Afbeelding 109" descr="Green tick symbol and red cross sign in circle Vector Image">
            <a:extLst>
              <a:ext uri="{FF2B5EF4-FFF2-40B4-BE49-F238E27FC236}">
                <a16:creationId xmlns:a16="http://schemas.microsoft.com/office/drawing/2014/main" id="{5CB215F7-5854-4926-B47A-9F1A91E845C9}"/>
              </a:ext>
            </a:extLst>
          </p:cNvPr>
          <p:cNvPicPr>
            <a:picLocks noChangeAspect="1"/>
          </p:cNvPicPr>
          <p:nvPr/>
        </p:nvPicPr>
        <p:blipFill rotWithShape="1">
          <a:blip r:embed="rId8" cstate="print">
            <a:clrChange>
              <a:clrFrom>
                <a:srgbClr val="FFFFFF"/>
              </a:clrFrom>
              <a:clrTo>
                <a:srgbClr val="FFFFFF">
                  <a:alpha val="0"/>
                </a:srgbClr>
              </a:clrTo>
            </a:clrChange>
            <a:extLst>
              <a:ext uri="{BEBA8EAE-BF5A-486C-A8C5-ECC9F3942E4B}">
                <a14:imgProps xmlns:a14="http://schemas.microsoft.com/office/drawing/2010/main">
                  <a14:imgLayer r:embed="rId9">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2042409" y="11352565"/>
            <a:ext cx="751068" cy="720824"/>
          </a:xfrm>
          <a:prstGeom prst="rect">
            <a:avLst/>
          </a:prstGeom>
          <a:noFill/>
          <a:ln>
            <a:noFill/>
          </a:ln>
          <a:extLst>
            <a:ext uri="{53640926-AAD7-44D8-BBD7-CCE9431645EC}">
              <a14:shadowObscured xmlns:a14="http://schemas.microsoft.com/office/drawing/2010/main"/>
            </a:ext>
          </a:extLst>
        </p:spPr>
      </p:pic>
      <p:pic>
        <p:nvPicPr>
          <p:cNvPr id="111" name="Picture 6" descr="❗ Exclamation Mark Emoji">
            <a:extLst>
              <a:ext uri="{FF2B5EF4-FFF2-40B4-BE49-F238E27FC236}">
                <a16:creationId xmlns:a16="http://schemas.microsoft.com/office/drawing/2014/main" id="{02863F49-D8C5-4740-B0D3-CCF891402B6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139820" y="11367388"/>
            <a:ext cx="513718" cy="513718"/>
          </a:xfrm>
          <a:prstGeom prst="rect">
            <a:avLst/>
          </a:prstGeom>
          <a:noFill/>
          <a:extLst>
            <a:ext uri="{909E8E84-426E-40DD-AFC4-6F175D3DCCD1}">
              <a14:hiddenFill xmlns:a14="http://schemas.microsoft.com/office/drawing/2010/main">
                <a:solidFill>
                  <a:srgbClr val="FFFFFF"/>
                </a:solidFill>
              </a14:hiddenFill>
            </a:ext>
          </a:extLst>
        </p:spPr>
      </p:pic>
      <p:pic>
        <p:nvPicPr>
          <p:cNvPr id="112" name="Afbeelding 111" descr="Set Of Big Image Png - Simple Arrow Vector Free | Full Size PNG ...">
            <a:extLst>
              <a:ext uri="{FF2B5EF4-FFF2-40B4-BE49-F238E27FC236}">
                <a16:creationId xmlns:a16="http://schemas.microsoft.com/office/drawing/2014/main" id="{11655771-2FA8-4BCB-99A8-2EB9A6833451}"/>
              </a:ext>
            </a:extLst>
          </p:cNvPr>
          <p:cNvPicPr>
            <a:picLocks noChangeAspect="1"/>
          </p:cNvPicPr>
          <p:nvPr/>
        </p:nvPicPr>
        <p:blipFill rotWithShape="1">
          <a:blip r:embed="rId7"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400000">
            <a:off x="4017546" y="10825711"/>
            <a:ext cx="709842" cy="5185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636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p:cNvGrpSpPr/>
          <p:nvPr/>
        </p:nvGrpSpPr>
        <p:grpSpPr>
          <a:xfrm>
            <a:off x="-1503394" y="-412300"/>
            <a:ext cx="12662842" cy="3416174"/>
            <a:chOff x="-2430780" y="3864451"/>
            <a:chExt cx="12662842" cy="3416174"/>
          </a:xfrm>
        </p:grpSpPr>
        <p:pic>
          <p:nvPicPr>
            <p:cNvPr id="5" name="Afbeelding 4"/>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87504">
              <a:off x="-1239010" y="4705613"/>
              <a:ext cx="11471072" cy="2575012"/>
            </a:xfrm>
            <a:prstGeom prst="rect">
              <a:avLst/>
            </a:prstGeom>
          </p:spPr>
        </p:pic>
        <p:sp>
          <p:nvSpPr>
            <p:cNvPr id="6" name="Rechthoek 5"/>
            <p:cNvSpPr/>
            <p:nvPr/>
          </p:nvSpPr>
          <p:spPr>
            <a:xfrm rot="21393597">
              <a:off x="-2430780" y="3864451"/>
              <a:ext cx="12421235" cy="2048510"/>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sp>
        <p:nvSpPr>
          <p:cNvPr id="9" name="Tekstvak 8"/>
          <p:cNvSpPr txBox="1"/>
          <p:nvPr/>
        </p:nvSpPr>
        <p:spPr>
          <a:xfrm>
            <a:off x="307706" y="401784"/>
            <a:ext cx="6990691" cy="1015663"/>
          </a:xfrm>
          <a:prstGeom prst="rect">
            <a:avLst/>
          </a:prstGeom>
          <a:noFill/>
        </p:spPr>
        <p:txBody>
          <a:bodyPr wrap="square" rtlCol="0">
            <a:spAutoFit/>
          </a:bodyPr>
          <a:lstStyle/>
          <a:p>
            <a:r>
              <a:rPr lang="nl-NL" sz="6000" b="1" dirty="0">
                <a:solidFill>
                  <a:schemeClr val="bg1"/>
                </a:solidFill>
              </a:rPr>
              <a:t>TE LAAT</a:t>
            </a:r>
          </a:p>
        </p:txBody>
      </p:sp>
      <p:sp>
        <p:nvSpPr>
          <p:cNvPr id="85" name="Rechthoek 84"/>
          <p:cNvSpPr/>
          <p:nvPr/>
        </p:nvSpPr>
        <p:spPr>
          <a:xfrm rot="21393597">
            <a:off x="-253011" y="12508123"/>
            <a:ext cx="12421235" cy="312488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pic>
        <p:nvPicPr>
          <p:cNvPr id="10" name="Afbeelding 9"/>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34404" r="-1"/>
          <a:stretch/>
        </p:blipFill>
        <p:spPr>
          <a:xfrm rot="21322003">
            <a:off x="7373360" y="10743592"/>
            <a:ext cx="7061163" cy="2935917"/>
          </a:xfrm>
          <a:prstGeom prst="rect">
            <a:avLst/>
          </a:prstGeom>
        </p:spPr>
      </p:pic>
      <p:grpSp>
        <p:nvGrpSpPr>
          <p:cNvPr id="12" name="Groep 11"/>
          <p:cNvGrpSpPr/>
          <p:nvPr/>
        </p:nvGrpSpPr>
        <p:grpSpPr>
          <a:xfrm>
            <a:off x="310622" y="2908246"/>
            <a:ext cx="1454010" cy="1647514"/>
            <a:chOff x="417095" y="2072267"/>
            <a:chExt cx="2197769" cy="3463852"/>
          </a:xfrm>
        </p:grpSpPr>
        <p:sp>
          <p:nvSpPr>
            <p:cNvPr id="13" name="Afgeronde rechthoek 12"/>
            <p:cNvSpPr/>
            <p:nvPr/>
          </p:nvSpPr>
          <p:spPr>
            <a:xfrm>
              <a:off x="417095" y="2072267"/>
              <a:ext cx="2197769" cy="3463852"/>
            </a:xfrm>
            <a:prstGeom prst="roundRect">
              <a:avLst>
                <a:gd name="adj" fmla="val 14185"/>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50000"/>
                  </a:schemeClr>
                </a:solidFill>
              </a:endParaRPr>
            </a:p>
          </p:txBody>
        </p:sp>
        <p:sp>
          <p:nvSpPr>
            <p:cNvPr id="14" name="Tekstvak 13"/>
            <p:cNvSpPr txBox="1"/>
            <p:nvPr/>
          </p:nvSpPr>
          <p:spPr>
            <a:xfrm>
              <a:off x="456340" y="2759300"/>
              <a:ext cx="2120816" cy="2312540"/>
            </a:xfrm>
            <a:prstGeom prst="rect">
              <a:avLst/>
            </a:prstGeom>
            <a:noFill/>
          </p:spPr>
          <p:txBody>
            <a:bodyPr wrap="square" rtlCol="0">
              <a:spAutoFit/>
            </a:bodyPr>
            <a:lstStyle/>
            <a:p>
              <a:pPr algn="ctr"/>
              <a:r>
                <a:rPr lang="nl-NL" sz="1400" b="1" dirty="0"/>
                <a:t>JE BENT MEER DAN 15 MINUTEN TE LAAT</a:t>
              </a:r>
              <a:endParaRPr lang="nl-NL" sz="1400" b="1" cap="all" dirty="0"/>
            </a:p>
            <a:p>
              <a:endParaRPr lang="nl-NL" sz="1400" b="1" dirty="0"/>
            </a:p>
          </p:txBody>
        </p:sp>
      </p:grpSp>
      <p:grpSp>
        <p:nvGrpSpPr>
          <p:cNvPr id="15" name="Groep 14"/>
          <p:cNvGrpSpPr/>
          <p:nvPr/>
        </p:nvGrpSpPr>
        <p:grpSpPr>
          <a:xfrm>
            <a:off x="6789595" y="2967361"/>
            <a:ext cx="3487512" cy="1955434"/>
            <a:chOff x="417095" y="2358986"/>
            <a:chExt cx="2197769" cy="3386065"/>
          </a:xfrm>
        </p:grpSpPr>
        <p:sp>
          <p:nvSpPr>
            <p:cNvPr id="16" name="Afgeronde rechthoek 15"/>
            <p:cNvSpPr/>
            <p:nvPr/>
          </p:nvSpPr>
          <p:spPr>
            <a:xfrm>
              <a:off x="417095" y="2358986"/>
              <a:ext cx="2197769" cy="2750500"/>
            </a:xfrm>
            <a:prstGeom prst="roundRect">
              <a:avLst>
                <a:gd name="adj" fmla="val 10368"/>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924896" y="2600637"/>
              <a:ext cx="1620381" cy="3144414"/>
            </a:xfrm>
            <a:prstGeom prst="rect">
              <a:avLst/>
            </a:prstGeom>
            <a:noFill/>
          </p:spPr>
          <p:txBody>
            <a:bodyPr wrap="square" rtlCol="0">
              <a:spAutoFit/>
            </a:bodyPr>
            <a:lstStyle/>
            <a:p>
              <a:r>
                <a:rPr lang="nl-NL" sz="1400" dirty="0"/>
                <a:t>In Somtoday wordt </a:t>
              </a:r>
              <a:r>
                <a:rPr lang="nl-NL" sz="1400" i="1" dirty="0"/>
                <a:t>ongeoorloofd verzuim (XO) </a:t>
              </a:r>
              <a:r>
                <a:rPr lang="nl-NL" sz="1400" dirty="0"/>
                <a:t>ingevuld. De afhandeling is hetzelfde als bij spijbelen.</a:t>
              </a:r>
            </a:p>
            <a:p>
              <a:r>
                <a:rPr lang="nl-NL" sz="1400" b="1" dirty="0">
                  <a:solidFill>
                    <a:srgbClr val="FF0000"/>
                  </a:solidFill>
                </a:rPr>
                <a:t>OVERSTAP NAAR SCHEMA “ONGEOORLOOFD VERZUIM”</a:t>
              </a:r>
            </a:p>
            <a:p>
              <a:endParaRPr lang="nl-NL" sz="1400" dirty="0">
                <a:solidFill>
                  <a:srgbClr val="FF0000"/>
                </a:solidFill>
              </a:endParaRPr>
            </a:p>
            <a:p>
              <a:endParaRPr lang="nl-NL" sz="1400" dirty="0"/>
            </a:p>
          </p:txBody>
        </p:sp>
      </p:grpSp>
      <p:pic>
        <p:nvPicPr>
          <p:cNvPr id="18" name="Afbeelding 17" descr="Green tick symbol and red cross sign in circle Vector Image"/>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6844327" y="3050606"/>
            <a:ext cx="751068" cy="720824"/>
          </a:xfrm>
          <a:prstGeom prst="rect">
            <a:avLst/>
          </a:prstGeom>
          <a:noFill/>
          <a:ln>
            <a:noFill/>
          </a:ln>
          <a:extLst>
            <a:ext uri="{53640926-AAD7-44D8-BBD7-CCE9431645EC}">
              <a14:shadowObscured xmlns:a14="http://schemas.microsoft.com/office/drawing/2010/main"/>
            </a:ext>
          </a:extLst>
        </p:spPr>
      </p:pic>
      <p:grpSp>
        <p:nvGrpSpPr>
          <p:cNvPr id="19" name="Groep 18"/>
          <p:cNvGrpSpPr/>
          <p:nvPr/>
        </p:nvGrpSpPr>
        <p:grpSpPr>
          <a:xfrm>
            <a:off x="310622" y="6550440"/>
            <a:ext cx="1454010" cy="1351759"/>
            <a:chOff x="417095" y="2358986"/>
            <a:chExt cx="2197769" cy="2494020"/>
          </a:xfrm>
        </p:grpSpPr>
        <p:sp>
          <p:nvSpPr>
            <p:cNvPr id="20" name="Afgeronde rechthoek 19"/>
            <p:cNvSpPr/>
            <p:nvPr/>
          </p:nvSpPr>
          <p:spPr>
            <a:xfrm>
              <a:off x="417095" y="2358986"/>
              <a:ext cx="2197769" cy="237347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p:cNvSpPr txBox="1"/>
            <p:nvPr/>
          </p:nvSpPr>
          <p:spPr>
            <a:xfrm>
              <a:off x="538334" y="2695163"/>
              <a:ext cx="1957136" cy="2157843"/>
            </a:xfrm>
            <a:prstGeom prst="rect">
              <a:avLst/>
            </a:prstGeom>
            <a:noFill/>
          </p:spPr>
          <p:txBody>
            <a:bodyPr wrap="square" rtlCol="0">
              <a:spAutoFit/>
            </a:bodyPr>
            <a:lstStyle/>
            <a:p>
              <a:pPr algn="ctr"/>
              <a:r>
                <a:rPr lang="nl-NL" sz="1400" b="1" dirty="0"/>
                <a:t>JE BENT MINDER DAN 15 MINUTEN TE LAAT</a:t>
              </a:r>
            </a:p>
            <a:p>
              <a:endParaRPr lang="nl-NL" sz="1400" b="1" dirty="0"/>
            </a:p>
          </p:txBody>
        </p:sp>
      </p:grpSp>
      <p:grpSp>
        <p:nvGrpSpPr>
          <p:cNvPr id="22" name="Groep 21"/>
          <p:cNvGrpSpPr/>
          <p:nvPr/>
        </p:nvGrpSpPr>
        <p:grpSpPr>
          <a:xfrm>
            <a:off x="3745388" y="4801242"/>
            <a:ext cx="2775915" cy="912956"/>
            <a:chOff x="417095" y="2340474"/>
            <a:chExt cx="2230651" cy="565999"/>
          </a:xfrm>
        </p:grpSpPr>
        <p:sp>
          <p:nvSpPr>
            <p:cNvPr id="23" name="Afgeronde rechthoek 22"/>
            <p:cNvSpPr/>
            <p:nvPr/>
          </p:nvSpPr>
          <p:spPr>
            <a:xfrm>
              <a:off x="417095" y="2340474"/>
              <a:ext cx="2197769" cy="565999"/>
            </a:xfrm>
            <a:prstGeom prst="roundRect">
              <a:avLst>
                <a:gd name="adj" fmla="val 18283"/>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kstvak 23"/>
            <p:cNvSpPr txBox="1"/>
            <p:nvPr/>
          </p:nvSpPr>
          <p:spPr>
            <a:xfrm>
              <a:off x="511177" y="2383689"/>
              <a:ext cx="2136569" cy="457944"/>
            </a:xfrm>
            <a:prstGeom prst="rect">
              <a:avLst/>
            </a:prstGeom>
            <a:noFill/>
          </p:spPr>
          <p:txBody>
            <a:bodyPr wrap="square" rtlCol="0">
              <a:spAutoFit/>
            </a:bodyPr>
            <a:lstStyle/>
            <a:p>
              <a:r>
                <a:rPr lang="nl-NL" sz="1400" dirty="0"/>
                <a:t>Je haalt een te laat briefje bij de aanwezigheidscoach. Verder nog geen consequenties.</a:t>
              </a:r>
            </a:p>
          </p:txBody>
        </p:sp>
      </p:grpSp>
      <p:grpSp>
        <p:nvGrpSpPr>
          <p:cNvPr id="26" name="Groep 25"/>
          <p:cNvGrpSpPr/>
          <p:nvPr/>
        </p:nvGrpSpPr>
        <p:grpSpPr>
          <a:xfrm>
            <a:off x="1978459" y="4801242"/>
            <a:ext cx="1454010" cy="951315"/>
            <a:chOff x="417095" y="2358986"/>
            <a:chExt cx="2197769" cy="1755194"/>
          </a:xfrm>
        </p:grpSpPr>
        <p:sp>
          <p:nvSpPr>
            <p:cNvPr id="27" name="Afgeronde rechthoek 26"/>
            <p:cNvSpPr/>
            <p:nvPr/>
          </p:nvSpPr>
          <p:spPr>
            <a:xfrm>
              <a:off x="417095" y="2358986"/>
              <a:ext cx="2197769" cy="168442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Tekstvak 27"/>
            <p:cNvSpPr txBox="1"/>
            <p:nvPr/>
          </p:nvSpPr>
          <p:spPr>
            <a:xfrm>
              <a:off x="557042" y="2751331"/>
              <a:ext cx="1957136" cy="1362849"/>
            </a:xfrm>
            <a:prstGeom prst="rect">
              <a:avLst/>
            </a:prstGeom>
            <a:noFill/>
          </p:spPr>
          <p:txBody>
            <a:bodyPr wrap="square" rtlCol="0">
              <a:spAutoFit/>
            </a:bodyPr>
            <a:lstStyle/>
            <a:p>
              <a:pPr algn="ctr"/>
              <a:r>
                <a:rPr lang="nl-NL" sz="1400" dirty="0"/>
                <a:t>1 of 2 keer te laat</a:t>
              </a:r>
            </a:p>
            <a:p>
              <a:endParaRPr lang="nl-NL" sz="1400" b="1" dirty="0"/>
            </a:p>
          </p:txBody>
        </p:sp>
      </p:grpSp>
      <p:grpSp>
        <p:nvGrpSpPr>
          <p:cNvPr id="86" name="Groep 85"/>
          <p:cNvGrpSpPr/>
          <p:nvPr/>
        </p:nvGrpSpPr>
        <p:grpSpPr>
          <a:xfrm>
            <a:off x="6789595" y="4804151"/>
            <a:ext cx="3763731" cy="887156"/>
            <a:chOff x="6789595" y="4598165"/>
            <a:chExt cx="3763731" cy="887156"/>
          </a:xfrm>
        </p:grpSpPr>
        <p:pic>
          <p:nvPicPr>
            <p:cNvPr id="29" name="Afbeelding 28" descr="Green tick symbol and red cross sign in circle Vector Image"/>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6844327" y="4707696"/>
              <a:ext cx="678733" cy="678733"/>
            </a:xfrm>
            <a:prstGeom prst="rect">
              <a:avLst/>
            </a:prstGeom>
            <a:noFill/>
            <a:ln>
              <a:noFill/>
            </a:ln>
            <a:extLst>
              <a:ext uri="{53640926-AAD7-44D8-BBD7-CCE9431645EC}">
                <a14:shadowObscured xmlns:a14="http://schemas.microsoft.com/office/drawing/2010/main"/>
              </a:ext>
            </a:extLst>
          </p:spPr>
        </p:pic>
        <p:grpSp>
          <p:nvGrpSpPr>
            <p:cNvPr id="30" name="Groep 29"/>
            <p:cNvGrpSpPr/>
            <p:nvPr/>
          </p:nvGrpSpPr>
          <p:grpSpPr>
            <a:xfrm>
              <a:off x="6789595" y="4598165"/>
              <a:ext cx="3763731" cy="887156"/>
              <a:chOff x="417095" y="2358988"/>
              <a:chExt cx="2371837" cy="1419412"/>
            </a:xfrm>
          </p:grpSpPr>
          <p:sp>
            <p:nvSpPr>
              <p:cNvPr id="31" name="Afgeronde rechthoek 30"/>
              <p:cNvSpPr/>
              <p:nvPr/>
            </p:nvSpPr>
            <p:spPr>
              <a:xfrm>
                <a:off x="417095" y="2358988"/>
                <a:ext cx="2197769" cy="1419412"/>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Tekstvak 31"/>
              <p:cNvSpPr txBox="1"/>
              <p:nvPr/>
            </p:nvSpPr>
            <p:spPr>
              <a:xfrm>
                <a:off x="940061" y="2793282"/>
                <a:ext cx="1848871" cy="837130"/>
              </a:xfrm>
              <a:prstGeom prst="rect">
                <a:avLst/>
              </a:prstGeom>
              <a:noFill/>
            </p:spPr>
            <p:txBody>
              <a:bodyPr wrap="square" rtlCol="0">
                <a:spAutoFit/>
              </a:bodyPr>
              <a:lstStyle/>
              <a:p>
                <a:r>
                  <a:rPr lang="nl-NL" sz="1400" b="1" dirty="0">
                    <a:solidFill>
                      <a:srgbClr val="7CBF00"/>
                    </a:solidFill>
                  </a:rPr>
                  <a:t>KLAAR! </a:t>
                </a:r>
              </a:p>
              <a:p>
                <a:endParaRPr lang="nl-NL" sz="1400" dirty="0"/>
              </a:p>
            </p:txBody>
          </p:sp>
        </p:grpSp>
      </p:grpSp>
      <p:grpSp>
        <p:nvGrpSpPr>
          <p:cNvPr id="43" name="Groep 42"/>
          <p:cNvGrpSpPr/>
          <p:nvPr/>
        </p:nvGrpSpPr>
        <p:grpSpPr>
          <a:xfrm>
            <a:off x="1593209" y="3828743"/>
            <a:ext cx="5352411" cy="597350"/>
            <a:chOff x="1764632" y="2245296"/>
            <a:chExt cx="4740257" cy="597350"/>
          </a:xfrm>
        </p:grpSpPr>
        <p:pic>
          <p:nvPicPr>
            <p:cNvPr id="37" name="Afbeelding 36"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7579" t="11414" r="10189" b="80011"/>
            <a:stretch/>
          </p:blipFill>
          <p:spPr bwMode="auto">
            <a:xfrm>
              <a:off x="1764632" y="2504892"/>
              <a:ext cx="4480345" cy="337754"/>
            </a:xfrm>
            <a:prstGeom prst="rect">
              <a:avLst/>
            </a:prstGeom>
            <a:noFill/>
            <a:ln>
              <a:noFill/>
            </a:ln>
            <a:extLst>
              <a:ext uri="{53640926-AAD7-44D8-BBD7-CCE9431645EC}">
                <a14:shadowObscured xmlns:a14="http://schemas.microsoft.com/office/drawing/2010/main"/>
              </a:ext>
            </a:extLst>
          </p:spPr>
        </p:pic>
        <p:pic>
          <p:nvPicPr>
            <p:cNvPr id="39" name="Afbeelding 38"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89404" t="4629" b="82706"/>
            <a:stretch/>
          </p:blipFill>
          <p:spPr bwMode="auto">
            <a:xfrm>
              <a:off x="6111526" y="2245296"/>
              <a:ext cx="393363" cy="498843"/>
            </a:xfrm>
            <a:prstGeom prst="rect">
              <a:avLst/>
            </a:prstGeom>
            <a:noFill/>
            <a:ln>
              <a:noFill/>
            </a:ln>
            <a:extLst>
              <a:ext uri="{53640926-AAD7-44D8-BBD7-CCE9431645EC}">
                <a14:shadowObscured xmlns:a14="http://schemas.microsoft.com/office/drawing/2010/main"/>
              </a:ext>
            </a:extLst>
          </p:spPr>
        </p:pic>
      </p:grpSp>
      <p:pic>
        <p:nvPicPr>
          <p:cNvPr id="40" name="Afbeelding 39"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3215657" y="5261495"/>
            <a:ext cx="709842" cy="518530"/>
          </a:xfrm>
          <a:prstGeom prst="rect">
            <a:avLst/>
          </a:prstGeom>
          <a:noFill/>
          <a:ln>
            <a:noFill/>
          </a:ln>
          <a:extLst>
            <a:ext uri="{53640926-AAD7-44D8-BBD7-CCE9431645EC}">
              <a14:shadowObscured xmlns:a14="http://schemas.microsoft.com/office/drawing/2010/main"/>
            </a:ext>
          </a:extLst>
        </p:spPr>
      </p:pic>
      <p:pic>
        <p:nvPicPr>
          <p:cNvPr id="41" name="Afbeelding 40"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63571" y="5261495"/>
            <a:ext cx="709842" cy="518530"/>
          </a:xfrm>
          <a:prstGeom prst="rect">
            <a:avLst/>
          </a:prstGeom>
          <a:noFill/>
          <a:ln>
            <a:noFill/>
          </a:ln>
          <a:extLst>
            <a:ext uri="{53640926-AAD7-44D8-BBD7-CCE9431645EC}">
              <a14:shadowObscured xmlns:a14="http://schemas.microsoft.com/office/drawing/2010/main"/>
            </a:ext>
          </a:extLst>
        </p:spPr>
      </p:pic>
      <p:pic>
        <p:nvPicPr>
          <p:cNvPr id="42" name="Afbeelding 41"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495366" y="8072652"/>
            <a:ext cx="709842" cy="518530"/>
          </a:xfrm>
          <a:prstGeom prst="rect">
            <a:avLst/>
          </a:prstGeom>
          <a:noFill/>
          <a:ln>
            <a:noFill/>
          </a:ln>
          <a:extLst>
            <a:ext uri="{53640926-AAD7-44D8-BBD7-CCE9431645EC}">
              <a14:shadowObscured xmlns:a14="http://schemas.microsoft.com/office/drawing/2010/main"/>
            </a:ext>
          </a:extLst>
        </p:spPr>
      </p:pic>
      <p:sp>
        <p:nvSpPr>
          <p:cNvPr id="79" name="Boog 78"/>
          <p:cNvSpPr/>
          <p:nvPr/>
        </p:nvSpPr>
        <p:spPr>
          <a:xfrm rot="9346799">
            <a:off x="3219924" y="6092194"/>
            <a:ext cx="368384" cy="232414"/>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0" name="Ovaal 79"/>
          <p:cNvSpPr/>
          <p:nvPr/>
        </p:nvSpPr>
        <p:spPr>
          <a:xfrm>
            <a:off x="3194953" y="6167436"/>
            <a:ext cx="45719" cy="50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2" name="Groep 91"/>
          <p:cNvGrpSpPr/>
          <p:nvPr/>
        </p:nvGrpSpPr>
        <p:grpSpPr>
          <a:xfrm>
            <a:off x="1934468" y="5905125"/>
            <a:ext cx="1454010" cy="2529947"/>
            <a:chOff x="417095" y="2358986"/>
            <a:chExt cx="2197769" cy="2578015"/>
          </a:xfrm>
        </p:grpSpPr>
        <p:sp>
          <p:nvSpPr>
            <p:cNvPr id="93" name="Afgeronde rechthoek 92"/>
            <p:cNvSpPr/>
            <p:nvPr/>
          </p:nvSpPr>
          <p:spPr>
            <a:xfrm>
              <a:off x="417095" y="2358986"/>
              <a:ext cx="2197769" cy="2578015"/>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4" name="Tekstvak 93"/>
            <p:cNvSpPr txBox="1"/>
            <p:nvPr/>
          </p:nvSpPr>
          <p:spPr>
            <a:xfrm>
              <a:off x="565932" y="3364524"/>
              <a:ext cx="1957136" cy="752698"/>
            </a:xfrm>
            <a:prstGeom prst="rect">
              <a:avLst/>
            </a:prstGeom>
            <a:noFill/>
          </p:spPr>
          <p:txBody>
            <a:bodyPr wrap="square" rtlCol="0">
              <a:spAutoFit/>
            </a:bodyPr>
            <a:lstStyle/>
            <a:p>
              <a:pPr algn="ctr"/>
              <a:r>
                <a:rPr lang="nl-NL" sz="1400" dirty="0"/>
                <a:t>3 t/m 7 keer te laat</a:t>
              </a:r>
            </a:p>
            <a:p>
              <a:endParaRPr lang="nl-NL" sz="1400" b="1" dirty="0"/>
            </a:p>
          </p:txBody>
        </p:sp>
      </p:grpSp>
      <p:pic>
        <p:nvPicPr>
          <p:cNvPr id="98" name="Afbeelding 97"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943239" y="6112479"/>
            <a:ext cx="1081482" cy="330089"/>
          </a:xfrm>
          <a:prstGeom prst="rect">
            <a:avLst/>
          </a:prstGeom>
          <a:noFill/>
          <a:ln>
            <a:noFill/>
          </a:ln>
          <a:extLst>
            <a:ext uri="{53640926-AAD7-44D8-BBD7-CCE9431645EC}">
              <a14:shadowObscured xmlns:a14="http://schemas.microsoft.com/office/drawing/2010/main"/>
            </a:ext>
          </a:extLst>
        </p:spPr>
      </p:pic>
      <p:pic>
        <p:nvPicPr>
          <p:cNvPr id="99" name="Afbeelding 98"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14872" t="1" r="69055" b="83060"/>
          <a:stretch/>
        </p:blipFill>
        <p:spPr bwMode="auto">
          <a:xfrm rot="13418571" flipH="1" flipV="1">
            <a:off x="1510681" y="5299062"/>
            <a:ext cx="478687" cy="569983"/>
          </a:xfrm>
          <a:prstGeom prst="rect">
            <a:avLst/>
          </a:prstGeom>
          <a:noFill/>
          <a:ln>
            <a:noFill/>
          </a:ln>
          <a:extLst>
            <a:ext uri="{53640926-AAD7-44D8-BBD7-CCE9431645EC}">
              <a14:shadowObscured xmlns:a14="http://schemas.microsoft.com/office/drawing/2010/main"/>
            </a:ext>
          </a:extLst>
        </p:spPr>
      </p:pic>
      <p:grpSp>
        <p:nvGrpSpPr>
          <p:cNvPr id="100" name="Groep 99"/>
          <p:cNvGrpSpPr/>
          <p:nvPr/>
        </p:nvGrpSpPr>
        <p:grpSpPr>
          <a:xfrm>
            <a:off x="3770972" y="5918645"/>
            <a:ext cx="2734995" cy="2504395"/>
            <a:chOff x="417095" y="2340473"/>
            <a:chExt cx="2197769" cy="1552632"/>
          </a:xfrm>
        </p:grpSpPr>
        <p:sp>
          <p:nvSpPr>
            <p:cNvPr id="101" name="Afgeronde rechthoek 100"/>
            <p:cNvSpPr/>
            <p:nvPr/>
          </p:nvSpPr>
          <p:spPr>
            <a:xfrm>
              <a:off x="417095" y="2340473"/>
              <a:ext cx="2197769" cy="1552632"/>
            </a:xfrm>
            <a:prstGeom prst="roundRect">
              <a:avLst>
                <a:gd name="adj" fmla="val 8239"/>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2" name="Tekstvak 101"/>
            <p:cNvSpPr txBox="1"/>
            <p:nvPr/>
          </p:nvSpPr>
          <p:spPr>
            <a:xfrm>
              <a:off x="591041" y="2496548"/>
              <a:ext cx="1957136" cy="190810"/>
            </a:xfrm>
            <a:prstGeom prst="rect">
              <a:avLst/>
            </a:prstGeom>
            <a:noFill/>
          </p:spPr>
          <p:txBody>
            <a:bodyPr wrap="square" rtlCol="0">
              <a:spAutoFit/>
            </a:bodyPr>
            <a:lstStyle/>
            <a:p>
              <a:endParaRPr lang="nl-NL" sz="1400" dirty="0"/>
            </a:p>
          </p:txBody>
        </p:sp>
      </p:grpSp>
      <p:sp>
        <p:nvSpPr>
          <p:cNvPr id="88" name="Rechthoek 87"/>
          <p:cNvSpPr/>
          <p:nvPr/>
        </p:nvSpPr>
        <p:spPr>
          <a:xfrm>
            <a:off x="3925499" y="6045183"/>
            <a:ext cx="2471896" cy="2031325"/>
          </a:xfrm>
          <a:prstGeom prst="rect">
            <a:avLst/>
          </a:prstGeom>
        </p:spPr>
        <p:txBody>
          <a:bodyPr wrap="square">
            <a:spAutoFit/>
          </a:bodyPr>
          <a:lstStyle/>
          <a:p>
            <a:r>
              <a:rPr lang="nl-NL" sz="1400" dirty="0"/>
              <a:t>Je haalt een te laatbriefje bij de aanwezigheidscoach. </a:t>
            </a:r>
          </a:p>
          <a:p>
            <a:endParaRPr lang="nl-NL" sz="1400" dirty="0"/>
          </a:p>
          <a:p>
            <a:r>
              <a:rPr lang="nl-NL" sz="1400" dirty="0"/>
              <a:t>Op de volgende schooldag meld je je een half uur voor de start van je eerste les bij de aanwezigheidscoach van Bureau leerlingzaken.</a:t>
            </a:r>
          </a:p>
          <a:p>
            <a:endParaRPr lang="nl-NL" sz="1400" dirty="0"/>
          </a:p>
        </p:txBody>
      </p:sp>
      <p:grpSp>
        <p:nvGrpSpPr>
          <p:cNvPr id="104" name="Groep 103"/>
          <p:cNvGrpSpPr/>
          <p:nvPr/>
        </p:nvGrpSpPr>
        <p:grpSpPr>
          <a:xfrm>
            <a:off x="6809643" y="5931106"/>
            <a:ext cx="3763731" cy="937913"/>
            <a:chOff x="6789595" y="4598163"/>
            <a:chExt cx="3763731" cy="937913"/>
          </a:xfrm>
        </p:grpSpPr>
        <p:pic>
          <p:nvPicPr>
            <p:cNvPr id="105" name="Afbeelding 104" descr="Green tick symbol and red cross sign in circle Vector Image"/>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6844327" y="4707696"/>
              <a:ext cx="678733" cy="678733"/>
            </a:xfrm>
            <a:prstGeom prst="rect">
              <a:avLst/>
            </a:prstGeom>
            <a:noFill/>
            <a:ln>
              <a:noFill/>
            </a:ln>
            <a:extLst>
              <a:ext uri="{53640926-AAD7-44D8-BBD7-CCE9431645EC}">
                <a14:shadowObscured xmlns:a14="http://schemas.microsoft.com/office/drawing/2010/main"/>
              </a:ext>
            </a:extLst>
          </p:spPr>
        </p:pic>
        <p:grpSp>
          <p:nvGrpSpPr>
            <p:cNvPr id="106" name="Groep 105"/>
            <p:cNvGrpSpPr/>
            <p:nvPr/>
          </p:nvGrpSpPr>
          <p:grpSpPr>
            <a:xfrm>
              <a:off x="6789595" y="4598163"/>
              <a:ext cx="3763731" cy="937913"/>
              <a:chOff x="417095" y="2358988"/>
              <a:chExt cx="2371837" cy="1500621"/>
            </a:xfrm>
          </p:grpSpPr>
          <p:sp>
            <p:nvSpPr>
              <p:cNvPr id="107" name="Afgeronde rechthoek 106"/>
              <p:cNvSpPr/>
              <p:nvPr/>
            </p:nvSpPr>
            <p:spPr>
              <a:xfrm>
                <a:off x="417095" y="2358988"/>
                <a:ext cx="2197769" cy="1419412"/>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8" name="Tekstvak 107"/>
              <p:cNvSpPr txBox="1"/>
              <p:nvPr/>
            </p:nvSpPr>
            <p:spPr>
              <a:xfrm>
                <a:off x="940061" y="2677778"/>
                <a:ext cx="1848871" cy="1181831"/>
              </a:xfrm>
              <a:prstGeom prst="rect">
                <a:avLst/>
              </a:prstGeom>
              <a:noFill/>
            </p:spPr>
            <p:txBody>
              <a:bodyPr wrap="square" rtlCol="0">
                <a:spAutoFit/>
              </a:bodyPr>
              <a:lstStyle/>
              <a:p>
                <a:r>
                  <a:rPr lang="nl-NL" sz="1400" dirty="0"/>
                  <a:t>Je hebt je gemeld.</a:t>
                </a:r>
              </a:p>
              <a:p>
                <a:r>
                  <a:rPr lang="nl-NL" sz="1400" b="1" dirty="0">
                    <a:solidFill>
                      <a:srgbClr val="7CBF00"/>
                    </a:solidFill>
                  </a:rPr>
                  <a:t>KLAAR!</a:t>
                </a:r>
              </a:p>
              <a:p>
                <a:endParaRPr lang="nl-NL" sz="1400" dirty="0"/>
              </a:p>
            </p:txBody>
          </p:sp>
        </p:grpSp>
      </p:grpSp>
      <p:grpSp>
        <p:nvGrpSpPr>
          <p:cNvPr id="109" name="Groep 108"/>
          <p:cNvGrpSpPr/>
          <p:nvPr/>
        </p:nvGrpSpPr>
        <p:grpSpPr>
          <a:xfrm>
            <a:off x="6833707" y="7079756"/>
            <a:ext cx="3487512" cy="1343284"/>
            <a:chOff x="417095" y="2358986"/>
            <a:chExt cx="2197769" cy="2750500"/>
          </a:xfrm>
        </p:grpSpPr>
        <p:sp>
          <p:nvSpPr>
            <p:cNvPr id="110" name="Afgeronde rechthoek 109"/>
            <p:cNvSpPr/>
            <p:nvPr/>
          </p:nvSpPr>
          <p:spPr>
            <a:xfrm>
              <a:off x="417095" y="2358986"/>
              <a:ext cx="2197769" cy="2750500"/>
            </a:xfrm>
            <a:prstGeom prst="roundRect">
              <a:avLst>
                <a:gd name="adj" fmla="val 11768"/>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1" name="Tekstvak 110"/>
            <p:cNvSpPr txBox="1"/>
            <p:nvPr/>
          </p:nvSpPr>
          <p:spPr>
            <a:xfrm>
              <a:off x="918579" y="2509804"/>
              <a:ext cx="1620381" cy="2394765"/>
            </a:xfrm>
            <a:prstGeom prst="rect">
              <a:avLst/>
            </a:prstGeom>
            <a:noFill/>
          </p:spPr>
          <p:txBody>
            <a:bodyPr wrap="square" rtlCol="0">
              <a:spAutoFit/>
            </a:bodyPr>
            <a:lstStyle/>
            <a:p>
              <a:r>
                <a:rPr lang="nl-NL" sz="1400" dirty="0"/>
                <a:t>Je hebt je niet gemeld. </a:t>
              </a:r>
              <a:r>
                <a:rPr lang="nl-NL" sz="1400" b="1" dirty="0">
                  <a:solidFill>
                    <a:srgbClr val="FF0000"/>
                  </a:solidFill>
                </a:rPr>
                <a:t>OVERSTAP NAAR SCHEMA “ONGEOORLOOFD VERZUIM”</a:t>
              </a:r>
            </a:p>
            <a:p>
              <a:endParaRPr lang="nl-NL" sz="1400" dirty="0">
                <a:solidFill>
                  <a:srgbClr val="FF0000"/>
                </a:solidFill>
              </a:endParaRPr>
            </a:p>
            <a:p>
              <a:endParaRPr lang="nl-NL" sz="1400" dirty="0"/>
            </a:p>
          </p:txBody>
        </p:sp>
      </p:grpSp>
      <p:pic>
        <p:nvPicPr>
          <p:cNvPr id="112" name="Afbeelding 111" descr="Green tick symbol and red cross sign in circle Vector Image"/>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6888439" y="7210816"/>
            <a:ext cx="751068" cy="720824"/>
          </a:xfrm>
          <a:prstGeom prst="rect">
            <a:avLst/>
          </a:prstGeom>
          <a:noFill/>
          <a:ln>
            <a:noFill/>
          </a:ln>
          <a:extLst>
            <a:ext uri="{53640926-AAD7-44D8-BBD7-CCE9431645EC}">
              <a14:shadowObscured xmlns:a14="http://schemas.microsoft.com/office/drawing/2010/main"/>
            </a:ext>
          </a:extLst>
        </p:spPr>
      </p:pic>
      <p:pic>
        <p:nvPicPr>
          <p:cNvPr id="113" name="Afbeelding 112"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3201251" y="7822269"/>
            <a:ext cx="709842" cy="518530"/>
          </a:xfrm>
          <a:prstGeom prst="rect">
            <a:avLst/>
          </a:prstGeom>
          <a:noFill/>
          <a:ln>
            <a:noFill/>
          </a:ln>
          <a:extLst>
            <a:ext uri="{53640926-AAD7-44D8-BBD7-CCE9431645EC}">
              <a14:shadowObscured xmlns:a14="http://schemas.microsoft.com/office/drawing/2010/main"/>
            </a:ext>
          </a:extLst>
        </p:spPr>
      </p:pic>
      <p:pic>
        <p:nvPicPr>
          <p:cNvPr id="114" name="Afbeelding 113"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314251" y="6412789"/>
            <a:ext cx="709842" cy="518530"/>
          </a:xfrm>
          <a:prstGeom prst="rect">
            <a:avLst/>
          </a:prstGeom>
          <a:noFill/>
          <a:ln>
            <a:noFill/>
          </a:ln>
          <a:extLst>
            <a:ext uri="{53640926-AAD7-44D8-BBD7-CCE9431645EC}">
              <a14:shadowObscured xmlns:a14="http://schemas.microsoft.com/office/drawing/2010/main"/>
            </a:ext>
          </a:extLst>
        </p:spPr>
      </p:pic>
      <p:pic>
        <p:nvPicPr>
          <p:cNvPr id="115" name="Afbeelding 114"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98254" y="7891652"/>
            <a:ext cx="709842" cy="518530"/>
          </a:xfrm>
          <a:prstGeom prst="rect">
            <a:avLst/>
          </a:prstGeom>
          <a:noFill/>
          <a:ln>
            <a:noFill/>
          </a:ln>
          <a:extLst>
            <a:ext uri="{53640926-AAD7-44D8-BBD7-CCE9431645EC}">
              <a14:shadowObscured xmlns:a14="http://schemas.microsoft.com/office/drawing/2010/main"/>
            </a:ext>
          </a:extLst>
        </p:spPr>
      </p:pic>
      <p:pic>
        <p:nvPicPr>
          <p:cNvPr id="116" name="Afbeelding 115"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81483" t="4989" b="80011"/>
          <a:stretch/>
        </p:blipFill>
        <p:spPr bwMode="auto">
          <a:xfrm>
            <a:off x="1588165" y="6942220"/>
            <a:ext cx="512651" cy="506383"/>
          </a:xfrm>
          <a:prstGeom prst="rect">
            <a:avLst/>
          </a:prstGeom>
          <a:noFill/>
          <a:ln>
            <a:noFill/>
          </a:ln>
          <a:extLst>
            <a:ext uri="{53640926-AAD7-44D8-BBD7-CCE9431645EC}">
              <a14:shadowObscured xmlns:a14="http://schemas.microsoft.com/office/drawing/2010/main"/>
            </a:ext>
          </a:extLst>
        </p:spPr>
      </p:pic>
      <p:pic>
        <p:nvPicPr>
          <p:cNvPr id="1036" name="Picture 12" descr="Dream clipart zzz, Dream zzz Transparent FREE for download on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387419">
            <a:off x="168908" y="8785838"/>
            <a:ext cx="2196789" cy="290141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ast Icons - Download Free Vector Icons | Noun Projec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2265301" y="3228316"/>
            <a:ext cx="946344" cy="946344"/>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Amsterdam Basic Bike Icons - Download Free Vector Icons | Noun Projec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6222" y="2670133"/>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 name="Afbeelding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02466" y="13058201"/>
            <a:ext cx="1918753" cy="1918753"/>
          </a:xfrm>
          <a:prstGeom prst="rect">
            <a:avLst/>
          </a:prstGeom>
        </p:spPr>
      </p:pic>
      <p:pic>
        <p:nvPicPr>
          <p:cNvPr id="8" name="Afbeelding 7"/>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21322003">
            <a:off x="-1200198" y="11230101"/>
            <a:ext cx="10764636" cy="2935917"/>
          </a:xfrm>
          <a:prstGeom prst="rect">
            <a:avLst/>
          </a:prstGeom>
        </p:spPr>
      </p:pic>
      <p:sp>
        <p:nvSpPr>
          <p:cNvPr id="2" name="Ovaal 1"/>
          <p:cNvSpPr/>
          <p:nvPr/>
        </p:nvSpPr>
        <p:spPr>
          <a:xfrm>
            <a:off x="7378995" y="12666966"/>
            <a:ext cx="414670" cy="3841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30" name="Picture 6" descr="Late Icons - Download Free Vector Icons | Noun Projec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92155" y="12482169"/>
            <a:ext cx="2301905" cy="2301905"/>
          </a:xfrm>
          <a:prstGeom prst="rect">
            <a:avLst/>
          </a:prstGeom>
          <a:noFill/>
          <a:extLst>
            <a:ext uri="{909E8E84-426E-40DD-AFC4-6F175D3DCCD1}">
              <a14:hiddenFill xmlns:a14="http://schemas.microsoft.com/office/drawing/2010/main">
                <a:solidFill>
                  <a:srgbClr val="FFFFFF"/>
                </a:solidFill>
              </a14:hiddenFill>
            </a:ext>
          </a:extLst>
        </p:spPr>
      </p:pic>
      <p:pic>
        <p:nvPicPr>
          <p:cNvPr id="90" name="Afbeelding 8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717384" y="1435418"/>
            <a:ext cx="12579466" cy="16419051"/>
          </a:xfrm>
          <a:prstGeom prst="rect">
            <a:avLst/>
          </a:prstGeom>
        </p:spPr>
      </p:pic>
      <p:grpSp>
        <p:nvGrpSpPr>
          <p:cNvPr id="91" name="Groep 90">
            <a:extLst>
              <a:ext uri="{FF2B5EF4-FFF2-40B4-BE49-F238E27FC236}">
                <a16:creationId xmlns:a16="http://schemas.microsoft.com/office/drawing/2014/main" id="{F6701A7C-29EB-4CC3-8E0A-E3A7244617AD}"/>
              </a:ext>
            </a:extLst>
          </p:cNvPr>
          <p:cNvGrpSpPr/>
          <p:nvPr/>
        </p:nvGrpSpPr>
        <p:grpSpPr>
          <a:xfrm>
            <a:off x="1931298" y="8629850"/>
            <a:ext cx="2461453" cy="1143275"/>
            <a:chOff x="417095" y="2358984"/>
            <a:chExt cx="2197769" cy="3377817"/>
          </a:xfrm>
        </p:grpSpPr>
        <p:sp>
          <p:nvSpPr>
            <p:cNvPr id="103" name="Afgeronde rechthoek 64">
              <a:extLst>
                <a:ext uri="{FF2B5EF4-FFF2-40B4-BE49-F238E27FC236}">
                  <a16:creationId xmlns:a16="http://schemas.microsoft.com/office/drawing/2014/main" id="{13EA3153-7E98-4975-B8ED-032F76CC3F6E}"/>
                </a:ext>
              </a:extLst>
            </p:cNvPr>
            <p:cNvSpPr/>
            <p:nvPr/>
          </p:nvSpPr>
          <p:spPr>
            <a:xfrm>
              <a:off x="417095" y="2358984"/>
              <a:ext cx="2197769" cy="3377817"/>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7" name="Tekstvak 116">
              <a:extLst>
                <a:ext uri="{FF2B5EF4-FFF2-40B4-BE49-F238E27FC236}">
                  <a16:creationId xmlns:a16="http://schemas.microsoft.com/office/drawing/2014/main" id="{68606405-D498-4540-9485-13E05CD77DF1}"/>
                </a:ext>
              </a:extLst>
            </p:cNvPr>
            <p:cNvSpPr txBox="1"/>
            <p:nvPr/>
          </p:nvSpPr>
          <p:spPr>
            <a:xfrm>
              <a:off x="566002" y="2524669"/>
              <a:ext cx="2046853" cy="2626029"/>
            </a:xfrm>
            <a:prstGeom prst="rect">
              <a:avLst/>
            </a:prstGeom>
            <a:noFill/>
          </p:spPr>
          <p:txBody>
            <a:bodyPr wrap="square" rtlCol="0">
              <a:spAutoFit/>
            </a:bodyPr>
            <a:lstStyle/>
            <a:p>
              <a:r>
                <a:rPr lang="nl-NL" sz="1400" b="1" dirty="0"/>
                <a:t>Uren te laat &amp; spijbelen:</a:t>
              </a:r>
            </a:p>
            <a:p>
              <a:r>
                <a:rPr lang="nl-NL" sz="1400" dirty="0"/>
                <a:t>8 keer of meer in 4 weken</a:t>
              </a:r>
            </a:p>
            <a:p>
              <a:r>
                <a:rPr lang="nl-NL" sz="1400" dirty="0"/>
                <a:t>12 keer of meer in 8 weken</a:t>
              </a:r>
            </a:p>
            <a:p>
              <a:r>
                <a:rPr lang="nl-NL" sz="1400" dirty="0"/>
                <a:t>14 keer of meer in 12 weken</a:t>
              </a:r>
            </a:p>
            <a:p>
              <a:endParaRPr lang="nl-NL" sz="1400" dirty="0"/>
            </a:p>
          </p:txBody>
        </p:sp>
      </p:grpSp>
      <p:grpSp>
        <p:nvGrpSpPr>
          <p:cNvPr id="118" name="Groep 117">
            <a:extLst>
              <a:ext uri="{FF2B5EF4-FFF2-40B4-BE49-F238E27FC236}">
                <a16:creationId xmlns:a16="http://schemas.microsoft.com/office/drawing/2014/main" id="{B84C89DC-F3A2-4B54-AE19-5AEB4CFC88CF}"/>
              </a:ext>
            </a:extLst>
          </p:cNvPr>
          <p:cNvGrpSpPr/>
          <p:nvPr/>
        </p:nvGrpSpPr>
        <p:grpSpPr>
          <a:xfrm>
            <a:off x="4616838" y="8639508"/>
            <a:ext cx="1904466" cy="3208586"/>
            <a:chOff x="417095" y="2358986"/>
            <a:chExt cx="2197769" cy="950188"/>
          </a:xfrm>
        </p:grpSpPr>
        <p:sp>
          <p:nvSpPr>
            <p:cNvPr id="119" name="Afgeronde rechthoek 67">
              <a:extLst>
                <a:ext uri="{FF2B5EF4-FFF2-40B4-BE49-F238E27FC236}">
                  <a16:creationId xmlns:a16="http://schemas.microsoft.com/office/drawing/2014/main" id="{18C757DB-ACB2-4A59-AC7F-BD65EDD839BA}"/>
                </a:ext>
              </a:extLst>
            </p:cNvPr>
            <p:cNvSpPr/>
            <p:nvPr/>
          </p:nvSpPr>
          <p:spPr>
            <a:xfrm>
              <a:off x="417095" y="2358986"/>
              <a:ext cx="2197769" cy="950188"/>
            </a:xfrm>
            <a:prstGeom prst="roundRect">
              <a:avLst>
                <a:gd name="adj" fmla="val 7384"/>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 name="Tekstvak 119">
              <a:extLst>
                <a:ext uri="{FF2B5EF4-FFF2-40B4-BE49-F238E27FC236}">
                  <a16:creationId xmlns:a16="http://schemas.microsoft.com/office/drawing/2014/main" id="{0CB3174C-9B97-4A55-A680-6AFFB15CC824}"/>
                </a:ext>
              </a:extLst>
            </p:cNvPr>
            <p:cNvSpPr txBox="1"/>
            <p:nvPr/>
          </p:nvSpPr>
          <p:spPr>
            <a:xfrm>
              <a:off x="537411" y="2416837"/>
              <a:ext cx="1957136" cy="160313"/>
            </a:xfrm>
            <a:prstGeom prst="rect">
              <a:avLst/>
            </a:prstGeom>
            <a:noFill/>
          </p:spPr>
          <p:txBody>
            <a:bodyPr wrap="square" rtlCol="0">
              <a:spAutoFit/>
            </a:bodyPr>
            <a:lstStyle/>
            <a:p>
              <a:endParaRPr lang="nl-NL" sz="1400" b="1" dirty="0"/>
            </a:p>
          </p:txBody>
        </p:sp>
      </p:grpSp>
      <p:grpSp>
        <p:nvGrpSpPr>
          <p:cNvPr id="121" name="Groep 120">
            <a:extLst>
              <a:ext uri="{FF2B5EF4-FFF2-40B4-BE49-F238E27FC236}">
                <a16:creationId xmlns:a16="http://schemas.microsoft.com/office/drawing/2014/main" id="{0AD1DAD8-8D66-4424-B0BE-BBA91A44FFDA}"/>
              </a:ext>
            </a:extLst>
          </p:cNvPr>
          <p:cNvGrpSpPr/>
          <p:nvPr/>
        </p:nvGrpSpPr>
        <p:grpSpPr>
          <a:xfrm>
            <a:off x="6840990" y="8633466"/>
            <a:ext cx="3487512" cy="1246733"/>
            <a:chOff x="417095" y="2358986"/>
            <a:chExt cx="2197769" cy="2932962"/>
          </a:xfrm>
        </p:grpSpPr>
        <p:sp>
          <p:nvSpPr>
            <p:cNvPr id="122" name="Afgeronde rechthoek 70">
              <a:extLst>
                <a:ext uri="{FF2B5EF4-FFF2-40B4-BE49-F238E27FC236}">
                  <a16:creationId xmlns:a16="http://schemas.microsoft.com/office/drawing/2014/main" id="{A334C4A9-10F5-4B88-978A-3EFB74566797}"/>
                </a:ext>
              </a:extLst>
            </p:cNvPr>
            <p:cNvSpPr/>
            <p:nvPr/>
          </p:nvSpPr>
          <p:spPr>
            <a:xfrm>
              <a:off x="417095" y="2358986"/>
              <a:ext cx="2197769" cy="2932962"/>
            </a:xfrm>
            <a:prstGeom prst="roundRect">
              <a:avLst>
                <a:gd name="adj" fmla="val 1141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9" name="Tekstvak 128">
              <a:extLst>
                <a:ext uri="{FF2B5EF4-FFF2-40B4-BE49-F238E27FC236}">
                  <a16:creationId xmlns:a16="http://schemas.microsoft.com/office/drawing/2014/main" id="{F9FC1EF5-1095-4F81-93D7-0628B39806A9}"/>
                </a:ext>
              </a:extLst>
            </p:cNvPr>
            <p:cNvSpPr txBox="1"/>
            <p:nvPr/>
          </p:nvSpPr>
          <p:spPr>
            <a:xfrm>
              <a:off x="924896" y="2597828"/>
              <a:ext cx="1596615" cy="492430"/>
            </a:xfrm>
            <a:prstGeom prst="rect">
              <a:avLst/>
            </a:prstGeom>
            <a:noFill/>
          </p:spPr>
          <p:txBody>
            <a:bodyPr wrap="square" rtlCol="0">
              <a:spAutoFit/>
            </a:bodyPr>
            <a:lstStyle/>
            <a:p>
              <a:endParaRPr lang="nl-NL" sz="1400" dirty="0"/>
            </a:p>
          </p:txBody>
        </p:sp>
      </p:grpSp>
      <p:pic>
        <p:nvPicPr>
          <p:cNvPr id="130" name="Afbeelding 129" descr="Green tick symbol and red cross sign in circle Vector Image">
            <a:extLst>
              <a:ext uri="{FF2B5EF4-FFF2-40B4-BE49-F238E27FC236}">
                <a16:creationId xmlns:a16="http://schemas.microsoft.com/office/drawing/2014/main" id="{982F5610-D97F-4271-9C1E-1CF4B3950545}"/>
              </a:ext>
            </a:extLst>
          </p:cNvPr>
          <p:cNvPicPr>
            <a:picLocks noChangeAspect="1"/>
          </p:cNvPicPr>
          <p:nvPr/>
        </p:nvPicPr>
        <p:blipFill rotWithShape="1">
          <a:blip r:embed="rId13" cstate="print">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6916927" y="8747884"/>
            <a:ext cx="751068" cy="720824"/>
          </a:xfrm>
          <a:prstGeom prst="rect">
            <a:avLst/>
          </a:prstGeom>
          <a:noFill/>
          <a:ln>
            <a:noFill/>
          </a:ln>
          <a:extLst>
            <a:ext uri="{53640926-AAD7-44D8-BBD7-CCE9431645EC}">
              <a14:shadowObscured xmlns:a14="http://schemas.microsoft.com/office/drawing/2010/main"/>
            </a:ext>
          </a:extLst>
        </p:spPr>
      </p:pic>
      <p:pic>
        <p:nvPicPr>
          <p:cNvPr id="131" name="Picture 6" descr="❗ Exclamation Mark Emoji">
            <a:extLst>
              <a:ext uri="{FF2B5EF4-FFF2-40B4-BE49-F238E27FC236}">
                <a16:creationId xmlns:a16="http://schemas.microsoft.com/office/drawing/2014/main" id="{8CECAB03-564D-496F-81F8-2B18F682FF4B}"/>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017218" y="8761545"/>
            <a:ext cx="513718" cy="513718"/>
          </a:xfrm>
          <a:prstGeom prst="rect">
            <a:avLst/>
          </a:prstGeom>
          <a:noFill/>
          <a:extLst>
            <a:ext uri="{909E8E84-426E-40DD-AFC4-6F175D3DCCD1}">
              <a14:hiddenFill xmlns:a14="http://schemas.microsoft.com/office/drawing/2010/main">
                <a:solidFill>
                  <a:srgbClr val="FFFFFF"/>
                </a:solidFill>
              </a14:hiddenFill>
            </a:ext>
          </a:extLst>
        </p:spPr>
      </p:pic>
      <p:grpSp>
        <p:nvGrpSpPr>
          <p:cNvPr id="132" name="Groep 131">
            <a:extLst>
              <a:ext uri="{FF2B5EF4-FFF2-40B4-BE49-F238E27FC236}">
                <a16:creationId xmlns:a16="http://schemas.microsoft.com/office/drawing/2014/main" id="{799B466C-0BCE-47F4-A4A8-947EB9FB50D7}"/>
              </a:ext>
            </a:extLst>
          </p:cNvPr>
          <p:cNvGrpSpPr/>
          <p:nvPr/>
        </p:nvGrpSpPr>
        <p:grpSpPr>
          <a:xfrm>
            <a:off x="1903994" y="9985578"/>
            <a:ext cx="2488757" cy="509429"/>
            <a:chOff x="417095" y="2385896"/>
            <a:chExt cx="2197769" cy="1866341"/>
          </a:xfrm>
        </p:grpSpPr>
        <p:sp>
          <p:nvSpPr>
            <p:cNvPr id="133" name="Afgeronde rechthoek 64">
              <a:extLst>
                <a:ext uri="{FF2B5EF4-FFF2-40B4-BE49-F238E27FC236}">
                  <a16:creationId xmlns:a16="http://schemas.microsoft.com/office/drawing/2014/main" id="{5B8FA25C-9164-4E15-B7E4-7560E7139A67}"/>
                </a:ext>
              </a:extLst>
            </p:cNvPr>
            <p:cNvSpPr/>
            <p:nvPr/>
          </p:nvSpPr>
          <p:spPr>
            <a:xfrm>
              <a:off x="417095" y="2385896"/>
              <a:ext cx="2197769" cy="186634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4" name="Tekstvak 133">
              <a:extLst>
                <a:ext uri="{FF2B5EF4-FFF2-40B4-BE49-F238E27FC236}">
                  <a16:creationId xmlns:a16="http://schemas.microsoft.com/office/drawing/2014/main" id="{BE0D0F4B-7101-448D-9FC3-B10112C9503E}"/>
                </a:ext>
              </a:extLst>
            </p:cNvPr>
            <p:cNvSpPr txBox="1"/>
            <p:nvPr/>
          </p:nvSpPr>
          <p:spPr>
            <a:xfrm>
              <a:off x="537477" y="2689082"/>
              <a:ext cx="2046853" cy="896514"/>
            </a:xfrm>
            <a:prstGeom prst="rect">
              <a:avLst/>
            </a:prstGeom>
            <a:noFill/>
          </p:spPr>
          <p:txBody>
            <a:bodyPr wrap="square" rtlCol="0">
              <a:spAutoFit/>
            </a:bodyPr>
            <a:lstStyle/>
            <a:p>
              <a:r>
                <a:rPr lang="nl-NL" sz="1400" dirty="0"/>
                <a:t>16 keer of meer in 4 weken</a:t>
              </a:r>
            </a:p>
          </p:txBody>
        </p:sp>
      </p:grpSp>
      <p:sp>
        <p:nvSpPr>
          <p:cNvPr id="135" name="Tekstvak 134">
            <a:extLst>
              <a:ext uri="{FF2B5EF4-FFF2-40B4-BE49-F238E27FC236}">
                <a16:creationId xmlns:a16="http://schemas.microsoft.com/office/drawing/2014/main" id="{8F942DA5-6871-40C7-A685-481654C9673C}"/>
              </a:ext>
            </a:extLst>
          </p:cNvPr>
          <p:cNvSpPr txBox="1"/>
          <p:nvPr/>
        </p:nvSpPr>
        <p:spPr>
          <a:xfrm>
            <a:off x="4905452" y="8739551"/>
            <a:ext cx="1512327" cy="3108543"/>
          </a:xfrm>
          <a:prstGeom prst="rect">
            <a:avLst/>
          </a:prstGeom>
          <a:noFill/>
        </p:spPr>
        <p:txBody>
          <a:bodyPr wrap="square" rtlCol="0">
            <a:spAutoFit/>
          </a:bodyPr>
          <a:lstStyle/>
          <a:p>
            <a:r>
              <a:rPr lang="nl-NL" sz="1400" dirty="0"/>
              <a:t>De aanwezigheids-coach informeert de </a:t>
            </a:r>
            <a:r>
              <a:rPr lang="nl-NL" sz="1400" dirty="0" err="1"/>
              <a:t>leerplicht-ambtenaar</a:t>
            </a:r>
            <a:r>
              <a:rPr lang="nl-NL" sz="1400" dirty="0"/>
              <a:t> door een DUO-melding te doen. </a:t>
            </a:r>
          </a:p>
          <a:p>
            <a:endParaRPr lang="nl-NL" sz="1400" dirty="0"/>
          </a:p>
          <a:p>
            <a:r>
              <a:rPr lang="nl-NL" sz="1400" dirty="0"/>
              <a:t>De aanwezigheidscoach/mentor informeert jouw ouder(s)/ verzorger(s).</a:t>
            </a:r>
          </a:p>
        </p:txBody>
      </p:sp>
      <p:sp>
        <p:nvSpPr>
          <p:cNvPr id="136" name="Tekstvak 135">
            <a:extLst>
              <a:ext uri="{FF2B5EF4-FFF2-40B4-BE49-F238E27FC236}">
                <a16:creationId xmlns:a16="http://schemas.microsoft.com/office/drawing/2014/main" id="{2613FC19-DA91-4CA5-9AA2-AC20AED60CFA}"/>
              </a:ext>
            </a:extLst>
          </p:cNvPr>
          <p:cNvSpPr txBox="1"/>
          <p:nvPr/>
        </p:nvSpPr>
        <p:spPr>
          <a:xfrm>
            <a:off x="7668540" y="8640252"/>
            <a:ext cx="2505756" cy="1384995"/>
          </a:xfrm>
          <a:prstGeom prst="rect">
            <a:avLst/>
          </a:prstGeom>
          <a:noFill/>
        </p:spPr>
        <p:txBody>
          <a:bodyPr wrap="square" rtlCol="0">
            <a:spAutoFit/>
          </a:bodyPr>
          <a:lstStyle/>
          <a:p>
            <a:r>
              <a:rPr lang="nl-NL" sz="1400" b="1" dirty="0"/>
              <a:t>Eerste keer contact met leerplicht? </a:t>
            </a:r>
            <a:r>
              <a:rPr lang="nl-NL" sz="1400" dirty="0"/>
              <a:t>Je krijgt een uitnodiging voor het verzuimspreekuur van de leerplichtambtenaar op school.</a:t>
            </a:r>
          </a:p>
          <a:p>
            <a:endParaRPr lang="nl-NL" sz="1400" dirty="0"/>
          </a:p>
        </p:txBody>
      </p:sp>
      <p:sp>
        <p:nvSpPr>
          <p:cNvPr id="137" name="Tekstvak 136">
            <a:extLst>
              <a:ext uri="{FF2B5EF4-FFF2-40B4-BE49-F238E27FC236}">
                <a16:creationId xmlns:a16="http://schemas.microsoft.com/office/drawing/2014/main" id="{CC2BA6B5-6B9F-4DC6-A49C-D74B5D9BC23A}"/>
              </a:ext>
            </a:extLst>
          </p:cNvPr>
          <p:cNvSpPr txBox="1"/>
          <p:nvPr/>
        </p:nvSpPr>
        <p:spPr>
          <a:xfrm>
            <a:off x="7668540" y="10197540"/>
            <a:ext cx="2602761" cy="1169551"/>
          </a:xfrm>
          <a:prstGeom prst="rect">
            <a:avLst/>
          </a:prstGeom>
          <a:noFill/>
        </p:spPr>
        <p:txBody>
          <a:bodyPr wrap="square" rtlCol="0">
            <a:spAutoFit/>
          </a:bodyPr>
          <a:lstStyle/>
          <a:p>
            <a:r>
              <a:rPr lang="nl-NL" sz="1400" b="1" dirty="0"/>
              <a:t>Al bij het verzuimspreekuur geweest? </a:t>
            </a:r>
            <a:r>
              <a:rPr lang="nl-NL" sz="1400" dirty="0"/>
              <a:t>Dan word je samen met je ouder(s)/verzorger(s) op het kantoor van de </a:t>
            </a:r>
            <a:r>
              <a:rPr lang="nl-NL" sz="1400" dirty="0" err="1"/>
              <a:t>leerplicht-ambtenaar</a:t>
            </a:r>
            <a:r>
              <a:rPr lang="nl-NL" sz="1400" dirty="0"/>
              <a:t> uitgenodigd.</a:t>
            </a:r>
          </a:p>
        </p:txBody>
      </p:sp>
      <p:grpSp>
        <p:nvGrpSpPr>
          <p:cNvPr id="138" name="Groep 137">
            <a:extLst>
              <a:ext uri="{FF2B5EF4-FFF2-40B4-BE49-F238E27FC236}">
                <a16:creationId xmlns:a16="http://schemas.microsoft.com/office/drawing/2014/main" id="{63E5F685-E237-4488-B580-97EEBA0D8D2D}"/>
              </a:ext>
            </a:extLst>
          </p:cNvPr>
          <p:cNvGrpSpPr/>
          <p:nvPr/>
        </p:nvGrpSpPr>
        <p:grpSpPr>
          <a:xfrm>
            <a:off x="6762770" y="10116122"/>
            <a:ext cx="3558449" cy="1533796"/>
            <a:chOff x="417095" y="2358986"/>
            <a:chExt cx="2197769" cy="2932962"/>
          </a:xfrm>
        </p:grpSpPr>
        <p:sp>
          <p:nvSpPr>
            <p:cNvPr id="139" name="Afgeronde rechthoek 70">
              <a:extLst>
                <a:ext uri="{FF2B5EF4-FFF2-40B4-BE49-F238E27FC236}">
                  <a16:creationId xmlns:a16="http://schemas.microsoft.com/office/drawing/2014/main" id="{49890909-D3B6-47F2-8798-C7B60D176548}"/>
                </a:ext>
              </a:extLst>
            </p:cNvPr>
            <p:cNvSpPr/>
            <p:nvPr/>
          </p:nvSpPr>
          <p:spPr>
            <a:xfrm>
              <a:off x="417095" y="2358986"/>
              <a:ext cx="2197769" cy="2932962"/>
            </a:xfrm>
            <a:prstGeom prst="roundRect">
              <a:avLst>
                <a:gd name="adj" fmla="val 1141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0" name="Tekstvak 139">
              <a:extLst>
                <a:ext uri="{FF2B5EF4-FFF2-40B4-BE49-F238E27FC236}">
                  <a16:creationId xmlns:a16="http://schemas.microsoft.com/office/drawing/2014/main" id="{8F6EF5E1-975A-4B4C-ACC0-9D1D551CB9D8}"/>
                </a:ext>
              </a:extLst>
            </p:cNvPr>
            <p:cNvSpPr txBox="1"/>
            <p:nvPr/>
          </p:nvSpPr>
          <p:spPr>
            <a:xfrm>
              <a:off x="924896" y="2597828"/>
              <a:ext cx="1596615" cy="492430"/>
            </a:xfrm>
            <a:prstGeom prst="rect">
              <a:avLst/>
            </a:prstGeom>
            <a:noFill/>
          </p:spPr>
          <p:txBody>
            <a:bodyPr wrap="square" rtlCol="0">
              <a:spAutoFit/>
            </a:bodyPr>
            <a:lstStyle/>
            <a:p>
              <a:endParaRPr lang="nl-NL" sz="1400" dirty="0"/>
            </a:p>
          </p:txBody>
        </p:sp>
      </p:grpSp>
      <p:pic>
        <p:nvPicPr>
          <p:cNvPr id="141" name="Afbeelding 140" descr="Green tick symbol and red cross sign in circle Vector Image">
            <a:extLst>
              <a:ext uri="{FF2B5EF4-FFF2-40B4-BE49-F238E27FC236}">
                <a16:creationId xmlns:a16="http://schemas.microsoft.com/office/drawing/2014/main" id="{7F481A5C-1BC9-48BC-BF78-151715A642FA}"/>
              </a:ext>
            </a:extLst>
          </p:cNvPr>
          <p:cNvPicPr>
            <a:picLocks noChangeAspect="1"/>
          </p:cNvPicPr>
          <p:nvPr/>
        </p:nvPicPr>
        <p:blipFill rotWithShape="1">
          <a:blip r:embed="rId13" cstate="print">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6909832" y="10229349"/>
            <a:ext cx="751068" cy="720824"/>
          </a:xfrm>
          <a:prstGeom prst="rect">
            <a:avLst/>
          </a:prstGeom>
          <a:noFill/>
          <a:ln>
            <a:noFill/>
          </a:ln>
          <a:extLst>
            <a:ext uri="{53640926-AAD7-44D8-BBD7-CCE9431645EC}">
              <a14:shadowObscured xmlns:a14="http://schemas.microsoft.com/office/drawing/2010/main"/>
            </a:ext>
          </a:extLst>
        </p:spPr>
      </p:pic>
      <p:pic>
        <p:nvPicPr>
          <p:cNvPr id="142" name="Picture 6" descr="❗ Exclamation Mark Emoji">
            <a:extLst>
              <a:ext uri="{FF2B5EF4-FFF2-40B4-BE49-F238E27FC236}">
                <a16:creationId xmlns:a16="http://schemas.microsoft.com/office/drawing/2014/main" id="{938C89EA-F8E5-4833-86AC-A9CBF6A019E2}"/>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010123" y="10243010"/>
            <a:ext cx="513718" cy="51371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ep 6">
            <a:extLst>
              <a:ext uri="{FF2B5EF4-FFF2-40B4-BE49-F238E27FC236}">
                <a16:creationId xmlns:a16="http://schemas.microsoft.com/office/drawing/2014/main" id="{ADDA2243-9629-456F-81CC-B3AAABF91007}"/>
              </a:ext>
            </a:extLst>
          </p:cNvPr>
          <p:cNvGrpSpPr/>
          <p:nvPr/>
        </p:nvGrpSpPr>
        <p:grpSpPr>
          <a:xfrm>
            <a:off x="1340387" y="7621737"/>
            <a:ext cx="721876" cy="1505502"/>
            <a:chOff x="1393552" y="7621737"/>
            <a:chExt cx="721876" cy="1505502"/>
          </a:xfrm>
        </p:grpSpPr>
        <p:pic>
          <p:nvPicPr>
            <p:cNvPr id="55" name="Afbeelding 54"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14872" r="68343" b="83646"/>
            <a:stretch/>
          </p:blipFill>
          <p:spPr bwMode="auto">
            <a:xfrm rot="19289243" flipV="1">
              <a:off x="1576017" y="8510990"/>
              <a:ext cx="539411" cy="616249"/>
            </a:xfrm>
            <a:prstGeom prst="rect">
              <a:avLst/>
            </a:prstGeom>
            <a:noFill/>
            <a:ln>
              <a:noFill/>
            </a:ln>
            <a:extLst>
              <a:ext uri="{53640926-AAD7-44D8-BBD7-CCE9431645EC}">
                <a14:shadowObscured xmlns:a14="http://schemas.microsoft.com/office/drawing/2010/main"/>
              </a:ext>
            </a:extLst>
          </p:spPr>
        </p:pic>
        <p:pic>
          <p:nvPicPr>
            <p:cNvPr id="128" name="Afbeelding 127"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1017856" y="7997433"/>
              <a:ext cx="1081482" cy="330089"/>
            </a:xfrm>
            <a:prstGeom prst="rect">
              <a:avLst/>
            </a:prstGeom>
            <a:noFill/>
            <a:ln>
              <a:noFill/>
            </a:ln>
            <a:extLst>
              <a:ext uri="{53640926-AAD7-44D8-BBD7-CCE9431645EC}">
                <a14:shadowObscured xmlns:a14="http://schemas.microsoft.com/office/drawing/2010/main"/>
              </a:ext>
            </a:extLst>
          </p:spPr>
        </p:pic>
      </p:grpSp>
      <p:pic>
        <p:nvPicPr>
          <p:cNvPr id="143" name="Afbeelding 142" descr="Set Of Big Image Png - Simple Arrow Vector Free | Full Size PNG ...">
            <a:extLst>
              <a:ext uri="{FF2B5EF4-FFF2-40B4-BE49-F238E27FC236}">
                <a16:creationId xmlns:a16="http://schemas.microsoft.com/office/drawing/2014/main" id="{46356B1A-A88D-4987-9C19-B4A61C0864EE}"/>
              </a:ext>
            </a:extLst>
          </p:cNvPr>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118964" y="9332749"/>
            <a:ext cx="709842" cy="518530"/>
          </a:xfrm>
          <a:prstGeom prst="rect">
            <a:avLst/>
          </a:prstGeom>
          <a:noFill/>
          <a:ln>
            <a:noFill/>
          </a:ln>
          <a:extLst>
            <a:ext uri="{53640926-AAD7-44D8-BBD7-CCE9431645EC}">
              <a14:shadowObscured xmlns:a14="http://schemas.microsoft.com/office/drawing/2010/main"/>
            </a:ext>
          </a:extLst>
        </p:spPr>
      </p:pic>
      <p:pic>
        <p:nvPicPr>
          <p:cNvPr id="145" name="Afbeelding 144" descr="Set Of Big Image Png - Simple Arrow Vector Free | Full Size PNG ...">
            <a:extLst>
              <a:ext uri="{FF2B5EF4-FFF2-40B4-BE49-F238E27FC236}">
                <a16:creationId xmlns:a16="http://schemas.microsoft.com/office/drawing/2014/main" id="{ECAA492D-DA2B-4C6C-85F4-4C682A12A2F8}"/>
              </a:ext>
            </a:extLst>
          </p:cNvPr>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59809" y="9452704"/>
            <a:ext cx="709842" cy="518530"/>
          </a:xfrm>
          <a:prstGeom prst="rect">
            <a:avLst/>
          </a:prstGeom>
          <a:noFill/>
          <a:ln>
            <a:noFill/>
          </a:ln>
          <a:extLst>
            <a:ext uri="{53640926-AAD7-44D8-BBD7-CCE9431645EC}">
              <a14:shadowObscured xmlns:a14="http://schemas.microsoft.com/office/drawing/2010/main"/>
            </a:ext>
          </a:extLst>
        </p:spPr>
      </p:pic>
      <p:pic>
        <p:nvPicPr>
          <p:cNvPr id="146" name="Afbeelding 145" descr="Set Of Big Image Png - Simple Arrow Vector Free | Full Size PNG ...">
            <a:extLst>
              <a:ext uri="{FF2B5EF4-FFF2-40B4-BE49-F238E27FC236}">
                <a16:creationId xmlns:a16="http://schemas.microsoft.com/office/drawing/2014/main" id="{49E4CEC8-11CF-49F5-AD8C-2222F0862953}"/>
              </a:ext>
            </a:extLst>
          </p:cNvPr>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260927" y="10941608"/>
            <a:ext cx="709842" cy="518530"/>
          </a:xfrm>
          <a:prstGeom prst="rect">
            <a:avLst/>
          </a:prstGeom>
          <a:noFill/>
          <a:ln>
            <a:noFill/>
          </a:ln>
          <a:extLst>
            <a:ext uri="{53640926-AAD7-44D8-BBD7-CCE9431645EC}">
              <a14:shadowObscured xmlns:a14="http://schemas.microsoft.com/office/drawing/2010/main"/>
            </a:ext>
          </a:extLst>
        </p:spPr>
      </p:pic>
      <p:grpSp>
        <p:nvGrpSpPr>
          <p:cNvPr id="96" name="Groep 95">
            <a:extLst>
              <a:ext uri="{FF2B5EF4-FFF2-40B4-BE49-F238E27FC236}">
                <a16:creationId xmlns:a16="http://schemas.microsoft.com/office/drawing/2014/main" id="{449FEDDB-E0E1-4D17-8378-220CB59D830A}"/>
              </a:ext>
            </a:extLst>
          </p:cNvPr>
          <p:cNvGrpSpPr/>
          <p:nvPr/>
        </p:nvGrpSpPr>
        <p:grpSpPr>
          <a:xfrm>
            <a:off x="1670477" y="10700937"/>
            <a:ext cx="2704895" cy="1502537"/>
            <a:chOff x="417095" y="2358986"/>
            <a:chExt cx="2197769" cy="2932962"/>
          </a:xfrm>
          <a:solidFill>
            <a:schemeClr val="bg1"/>
          </a:solidFill>
        </p:grpSpPr>
        <p:sp>
          <p:nvSpPr>
            <p:cNvPr id="97" name="Afgeronde rechthoek 70">
              <a:extLst>
                <a:ext uri="{FF2B5EF4-FFF2-40B4-BE49-F238E27FC236}">
                  <a16:creationId xmlns:a16="http://schemas.microsoft.com/office/drawing/2014/main" id="{F8245DB5-1ED4-4AE5-88E0-9679282B44F0}"/>
                </a:ext>
              </a:extLst>
            </p:cNvPr>
            <p:cNvSpPr/>
            <p:nvPr/>
          </p:nvSpPr>
          <p:spPr>
            <a:xfrm>
              <a:off x="417095" y="2358986"/>
              <a:ext cx="2197769" cy="2932962"/>
            </a:xfrm>
            <a:prstGeom prst="roundRect">
              <a:avLst>
                <a:gd name="adj" fmla="val 11416"/>
              </a:avLst>
            </a:prstGeom>
            <a:gr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3" name="Tekstvak 122">
              <a:extLst>
                <a:ext uri="{FF2B5EF4-FFF2-40B4-BE49-F238E27FC236}">
                  <a16:creationId xmlns:a16="http://schemas.microsoft.com/office/drawing/2014/main" id="{B93F54A3-B714-491D-96E9-F74CD5993A5A}"/>
                </a:ext>
              </a:extLst>
            </p:cNvPr>
            <p:cNvSpPr txBox="1"/>
            <p:nvPr/>
          </p:nvSpPr>
          <p:spPr>
            <a:xfrm>
              <a:off x="924896" y="2597828"/>
              <a:ext cx="1596615" cy="492430"/>
            </a:xfrm>
            <a:prstGeom prst="rect">
              <a:avLst/>
            </a:prstGeom>
            <a:grpFill/>
          </p:spPr>
          <p:txBody>
            <a:bodyPr wrap="square" rtlCol="0">
              <a:spAutoFit/>
            </a:bodyPr>
            <a:lstStyle/>
            <a:p>
              <a:endParaRPr lang="nl-NL" sz="1400" dirty="0"/>
            </a:p>
          </p:txBody>
        </p:sp>
      </p:grpSp>
      <p:sp>
        <p:nvSpPr>
          <p:cNvPr id="124" name="Tekstvak 123">
            <a:extLst>
              <a:ext uri="{FF2B5EF4-FFF2-40B4-BE49-F238E27FC236}">
                <a16:creationId xmlns:a16="http://schemas.microsoft.com/office/drawing/2014/main" id="{D73DB493-8A2A-4BB1-ABE0-8449D3D3FCEE}"/>
              </a:ext>
            </a:extLst>
          </p:cNvPr>
          <p:cNvSpPr txBox="1"/>
          <p:nvPr/>
        </p:nvSpPr>
        <p:spPr>
          <a:xfrm>
            <a:off x="2439631" y="10756728"/>
            <a:ext cx="1935741" cy="1169551"/>
          </a:xfrm>
          <a:prstGeom prst="rect">
            <a:avLst/>
          </a:prstGeom>
          <a:noFill/>
        </p:spPr>
        <p:txBody>
          <a:bodyPr wrap="square" rtlCol="0">
            <a:spAutoFit/>
          </a:bodyPr>
          <a:lstStyle/>
          <a:p>
            <a:r>
              <a:rPr lang="nl-NL" sz="1400" dirty="0"/>
              <a:t>Je wordt samen met je ouder(s)/verzorger(s) op het kantoor van de leerplichtambtenaar uitgenodigd.</a:t>
            </a:r>
          </a:p>
        </p:txBody>
      </p:sp>
      <p:pic>
        <p:nvPicPr>
          <p:cNvPr id="144" name="Afbeelding 143" descr="Set Of Big Image Png - Simple Arrow Vector Free | Full Size PNG ...">
            <a:extLst>
              <a:ext uri="{FF2B5EF4-FFF2-40B4-BE49-F238E27FC236}">
                <a16:creationId xmlns:a16="http://schemas.microsoft.com/office/drawing/2014/main" id="{F674EDA0-0D39-4F9B-B840-C1E79CBEDE4F}"/>
              </a:ext>
            </a:extLst>
          </p:cNvPr>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681325">
            <a:off x="3906108" y="10274827"/>
            <a:ext cx="622161" cy="518530"/>
          </a:xfrm>
          <a:prstGeom prst="rect">
            <a:avLst/>
          </a:prstGeom>
          <a:noFill/>
          <a:ln>
            <a:noFill/>
          </a:ln>
          <a:extLst>
            <a:ext uri="{53640926-AAD7-44D8-BBD7-CCE9431645EC}">
              <a14:shadowObscured xmlns:a14="http://schemas.microsoft.com/office/drawing/2010/main"/>
            </a:ext>
          </a:extLst>
        </p:spPr>
      </p:pic>
      <p:pic>
        <p:nvPicPr>
          <p:cNvPr id="125" name="Afbeelding 124" descr="Green tick symbol and red cross sign in circle Vector Image">
            <a:extLst>
              <a:ext uri="{FF2B5EF4-FFF2-40B4-BE49-F238E27FC236}">
                <a16:creationId xmlns:a16="http://schemas.microsoft.com/office/drawing/2014/main" id="{261670A4-654C-490A-9906-016421C0AC9B}"/>
              </a:ext>
            </a:extLst>
          </p:cNvPr>
          <p:cNvPicPr>
            <a:picLocks noChangeAspect="1"/>
          </p:cNvPicPr>
          <p:nvPr/>
        </p:nvPicPr>
        <p:blipFill rotWithShape="1">
          <a:blip r:embed="rId13" cstate="print">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1787225" y="10746511"/>
            <a:ext cx="751068" cy="720824"/>
          </a:xfrm>
          <a:prstGeom prst="rect">
            <a:avLst/>
          </a:prstGeom>
          <a:noFill/>
          <a:ln>
            <a:noFill/>
          </a:ln>
          <a:extLst>
            <a:ext uri="{53640926-AAD7-44D8-BBD7-CCE9431645EC}">
              <a14:shadowObscured xmlns:a14="http://schemas.microsoft.com/office/drawing/2010/main"/>
            </a:ext>
          </a:extLst>
        </p:spPr>
      </p:pic>
      <p:pic>
        <p:nvPicPr>
          <p:cNvPr id="126" name="Picture 6" descr="❗ Exclamation Mark Emoji">
            <a:extLst>
              <a:ext uri="{FF2B5EF4-FFF2-40B4-BE49-F238E27FC236}">
                <a16:creationId xmlns:a16="http://schemas.microsoft.com/office/drawing/2014/main" id="{8A7EEB17-6002-4E45-9D9B-95ABA7BBCDDE}"/>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84636" y="10761334"/>
            <a:ext cx="513718" cy="513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95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p:cNvGrpSpPr/>
          <p:nvPr/>
        </p:nvGrpSpPr>
        <p:grpSpPr>
          <a:xfrm>
            <a:off x="-1503394" y="-412300"/>
            <a:ext cx="12662842" cy="3416174"/>
            <a:chOff x="-2430780" y="3864451"/>
            <a:chExt cx="12662842" cy="3416174"/>
          </a:xfrm>
        </p:grpSpPr>
        <p:pic>
          <p:nvPicPr>
            <p:cNvPr id="5" name="Afbeelding 4"/>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87504">
              <a:off x="-1239010" y="4705613"/>
              <a:ext cx="11471072" cy="2575012"/>
            </a:xfrm>
            <a:prstGeom prst="rect">
              <a:avLst/>
            </a:prstGeom>
          </p:spPr>
        </p:pic>
        <p:sp>
          <p:nvSpPr>
            <p:cNvPr id="6" name="Rechthoek 5"/>
            <p:cNvSpPr/>
            <p:nvPr/>
          </p:nvSpPr>
          <p:spPr>
            <a:xfrm rot="21393597">
              <a:off x="-2430780" y="3864451"/>
              <a:ext cx="12421235" cy="2048510"/>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sp>
        <p:nvSpPr>
          <p:cNvPr id="9" name="Tekstvak 8"/>
          <p:cNvSpPr txBox="1"/>
          <p:nvPr/>
        </p:nvSpPr>
        <p:spPr>
          <a:xfrm>
            <a:off x="275626" y="487430"/>
            <a:ext cx="6990691" cy="1015663"/>
          </a:xfrm>
          <a:prstGeom prst="rect">
            <a:avLst/>
          </a:prstGeom>
          <a:noFill/>
        </p:spPr>
        <p:txBody>
          <a:bodyPr wrap="square" rtlCol="0">
            <a:spAutoFit/>
          </a:bodyPr>
          <a:lstStyle/>
          <a:p>
            <a:r>
              <a:rPr lang="nl-NL" sz="6000" b="1" dirty="0">
                <a:solidFill>
                  <a:schemeClr val="bg1"/>
                </a:solidFill>
              </a:rPr>
              <a:t>ZIEKTEVERZUIM</a:t>
            </a:r>
          </a:p>
        </p:txBody>
      </p:sp>
      <p:grpSp>
        <p:nvGrpSpPr>
          <p:cNvPr id="78" name="Groep 77"/>
          <p:cNvGrpSpPr/>
          <p:nvPr/>
        </p:nvGrpSpPr>
        <p:grpSpPr>
          <a:xfrm>
            <a:off x="-1163625" y="10743592"/>
            <a:ext cx="15598148" cy="4889414"/>
            <a:chOff x="-1163625" y="10815784"/>
            <a:chExt cx="15598148" cy="4889414"/>
          </a:xfrm>
        </p:grpSpPr>
        <p:sp>
          <p:nvSpPr>
            <p:cNvPr id="85" name="Rechthoek 84"/>
            <p:cNvSpPr/>
            <p:nvPr/>
          </p:nvSpPr>
          <p:spPr>
            <a:xfrm rot="21393597">
              <a:off x="-253011" y="12580315"/>
              <a:ext cx="12421235" cy="312488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nvGrpSpPr>
            <p:cNvPr id="11" name="Groep 10"/>
            <p:cNvGrpSpPr/>
            <p:nvPr/>
          </p:nvGrpSpPr>
          <p:grpSpPr>
            <a:xfrm>
              <a:off x="-1163625" y="10815784"/>
              <a:ext cx="15598148" cy="3416910"/>
              <a:chOff x="-1163625" y="4527365"/>
              <a:chExt cx="15598148" cy="3416910"/>
            </a:xfrm>
          </p:grpSpPr>
          <p:pic>
            <p:nvPicPr>
              <p:cNvPr id="8" name="Afbeelding 7"/>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21322003">
                <a:off x="-1163625" y="5008358"/>
                <a:ext cx="10764636" cy="2935917"/>
              </a:xfrm>
              <a:prstGeom prst="rect">
                <a:avLst/>
              </a:prstGeom>
            </p:spPr>
          </p:pic>
          <p:pic>
            <p:nvPicPr>
              <p:cNvPr id="10" name="Afbeelding 9"/>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34404" r="-1"/>
              <a:stretch/>
            </p:blipFill>
            <p:spPr>
              <a:xfrm rot="21322003">
                <a:off x="7373360" y="4527365"/>
                <a:ext cx="7061163" cy="2935917"/>
              </a:xfrm>
              <a:prstGeom prst="rect">
                <a:avLst/>
              </a:prstGeom>
            </p:spPr>
          </p:pic>
        </p:grpSp>
      </p:grpSp>
      <p:grpSp>
        <p:nvGrpSpPr>
          <p:cNvPr id="19" name="Groep 18"/>
          <p:cNvGrpSpPr/>
          <p:nvPr/>
        </p:nvGrpSpPr>
        <p:grpSpPr>
          <a:xfrm>
            <a:off x="357426" y="3090734"/>
            <a:ext cx="1454010" cy="1430419"/>
            <a:chOff x="417095" y="2358984"/>
            <a:chExt cx="2197769" cy="2639149"/>
          </a:xfrm>
        </p:grpSpPr>
        <p:sp>
          <p:nvSpPr>
            <p:cNvPr id="20" name="Afgeronde rechthoek 19"/>
            <p:cNvSpPr/>
            <p:nvPr/>
          </p:nvSpPr>
          <p:spPr>
            <a:xfrm>
              <a:off x="417095" y="2358984"/>
              <a:ext cx="2197769" cy="263914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20"/>
            <p:cNvSpPr txBox="1"/>
            <p:nvPr/>
          </p:nvSpPr>
          <p:spPr>
            <a:xfrm>
              <a:off x="519770" y="3160309"/>
              <a:ext cx="1957136" cy="1362848"/>
            </a:xfrm>
            <a:prstGeom prst="rect">
              <a:avLst/>
            </a:prstGeom>
            <a:noFill/>
          </p:spPr>
          <p:txBody>
            <a:bodyPr wrap="square" rtlCol="0">
              <a:spAutoFit/>
            </a:bodyPr>
            <a:lstStyle/>
            <a:p>
              <a:pPr algn="ctr"/>
              <a:r>
                <a:rPr lang="nl-NL" sz="1400" b="1" dirty="0"/>
                <a:t>JE BENT ZIEK THUIS</a:t>
              </a:r>
            </a:p>
            <a:p>
              <a:endParaRPr lang="nl-NL" sz="1400" b="1" dirty="0"/>
            </a:p>
          </p:txBody>
        </p:sp>
      </p:grpSp>
      <p:grpSp>
        <p:nvGrpSpPr>
          <p:cNvPr id="22" name="Groep 21"/>
          <p:cNvGrpSpPr/>
          <p:nvPr/>
        </p:nvGrpSpPr>
        <p:grpSpPr>
          <a:xfrm>
            <a:off x="4661176" y="3090734"/>
            <a:ext cx="2210747" cy="4836591"/>
            <a:chOff x="417095" y="2340474"/>
            <a:chExt cx="2197769" cy="2998508"/>
          </a:xfrm>
        </p:grpSpPr>
        <p:sp>
          <p:nvSpPr>
            <p:cNvPr id="23" name="Afgeronde rechthoek 22"/>
            <p:cNvSpPr/>
            <p:nvPr/>
          </p:nvSpPr>
          <p:spPr>
            <a:xfrm>
              <a:off x="417095" y="2340474"/>
              <a:ext cx="2197769" cy="2998508"/>
            </a:xfrm>
            <a:prstGeom prst="roundRect">
              <a:avLst>
                <a:gd name="adj" fmla="val 11027"/>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kstvak 23"/>
            <p:cNvSpPr txBox="1"/>
            <p:nvPr/>
          </p:nvSpPr>
          <p:spPr>
            <a:xfrm>
              <a:off x="562036" y="2496548"/>
              <a:ext cx="1957136" cy="1526481"/>
            </a:xfrm>
            <a:prstGeom prst="rect">
              <a:avLst/>
            </a:prstGeom>
            <a:noFill/>
          </p:spPr>
          <p:txBody>
            <a:bodyPr wrap="square" rtlCol="0">
              <a:spAutoFit/>
            </a:bodyPr>
            <a:lstStyle/>
            <a:p>
              <a:r>
                <a:rPr lang="nl-NL" sz="1400" dirty="0"/>
                <a:t>Iedere volgende dag dat je ziek bent, melden je ouder(s)/verzorger(s) je opnieuw ziek via de Somtoday ouder App. </a:t>
              </a:r>
            </a:p>
            <a:p>
              <a:endParaRPr lang="nl-NL" sz="1400" dirty="0"/>
            </a:p>
            <a:p>
              <a:r>
                <a:rPr lang="nl-NL" sz="1400" dirty="0"/>
                <a:t>Word je niet meer ziekgemeld, dan gaat de school er automatisch vanuit dat je weer aanwezig bent. </a:t>
              </a:r>
            </a:p>
          </p:txBody>
        </p:sp>
      </p:grpSp>
      <p:grpSp>
        <p:nvGrpSpPr>
          <p:cNvPr id="26" name="Groep 25"/>
          <p:cNvGrpSpPr/>
          <p:nvPr/>
        </p:nvGrpSpPr>
        <p:grpSpPr>
          <a:xfrm>
            <a:off x="2142594" y="3102104"/>
            <a:ext cx="2159118" cy="1419049"/>
            <a:chOff x="417095" y="2358986"/>
            <a:chExt cx="2197769" cy="2618171"/>
          </a:xfrm>
        </p:grpSpPr>
        <p:sp>
          <p:nvSpPr>
            <p:cNvPr id="27" name="Afgeronde rechthoek 26"/>
            <p:cNvSpPr/>
            <p:nvPr/>
          </p:nvSpPr>
          <p:spPr>
            <a:xfrm>
              <a:off x="417095" y="2358986"/>
              <a:ext cx="2197769" cy="261817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Tekstvak 27"/>
            <p:cNvSpPr txBox="1"/>
            <p:nvPr/>
          </p:nvSpPr>
          <p:spPr>
            <a:xfrm>
              <a:off x="557041" y="2397523"/>
              <a:ext cx="2034516" cy="2157843"/>
            </a:xfrm>
            <a:prstGeom prst="rect">
              <a:avLst/>
            </a:prstGeom>
            <a:noFill/>
          </p:spPr>
          <p:txBody>
            <a:bodyPr wrap="square" rtlCol="0">
              <a:spAutoFit/>
            </a:bodyPr>
            <a:lstStyle/>
            <a:p>
              <a:r>
                <a:rPr lang="nl-NL" sz="1400" dirty="0"/>
                <a:t>Je ouder(s)/verzorger(s) melden je voor 08:30u ziek via de Somtoday ouder App.</a:t>
              </a:r>
            </a:p>
            <a:p>
              <a:endParaRPr lang="nl-NL" sz="1400" b="1" dirty="0"/>
            </a:p>
          </p:txBody>
        </p:sp>
      </p:grpSp>
      <p:grpSp>
        <p:nvGrpSpPr>
          <p:cNvPr id="86" name="Groep 85"/>
          <p:cNvGrpSpPr/>
          <p:nvPr/>
        </p:nvGrpSpPr>
        <p:grpSpPr>
          <a:xfrm>
            <a:off x="7033749" y="4045811"/>
            <a:ext cx="3696937" cy="887156"/>
            <a:chOff x="6789597" y="4598165"/>
            <a:chExt cx="3852369" cy="887156"/>
          </a:xfrm>
        </p:grpSpPr>
        <p:pic>
          <p:nvPicPr>
            <p:cNvPr id="29" name="Afbeelding 28" descr="Green tick symbol and red cross sign in circle Vector Image"/>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6944048" y="4707696"/>
              <a:ext cx="678733" cy="678733"/>
            </a:xfrm>
            <a:prstGeom prst="rect">
              <a:avLst/>
            </a:prstGeom>
            <a:noFill/>
            <a:ln>
              <a:noFill/>
            </a:ln>
            <a:extLst>
              <a:ext uri="{53640926-AAD7-44D8-BBD7-CCE9431645EC}">
                <a14:shadowObscured xmlns:a14="http://schemas.microsoft.com/office/drawing/2010/main"/>
              </a:ext>
            </a:extLst>
          </p:spPr>
        </p:pic>
        <p:grpSp>
          <p:nvGrpSpPr>
            <p:cNvPr id="30" name="Groep 29"/>
            <p:cNvGrpSpPr/>
            <p:nvPr/>
          </p:nvGrpSpPr>
          <p:grpSpPr>
            <a:xfrm>
              <a:off x="6789597" y="4598165"/>
              <a:ext cx="3852369" cy="887156"/>
              <a:chOff x="417096" y="2358988"/>
              <a:chExt cx="2427696" cy="1419412"/>
            </a:xfrm>
          </p:grpSpPr>
          <p:sp>
            <p:nvSpPr>
              <p:cNvPr id="31" name="Afgeronde rechthoek 30"/>
              <p:cNvSpPr/>
              <p:nvPr/>
            </p:nvSpPr>
            <p:spPr>
              <a:xfrm>
                <a:off x="417096" y="2358988"/>
                <a:ext cx="2151186" cy="1419412"/>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Tekstvak 31"/>
              <p:cNvSpPr txBox="1"/>
              <p:nvPr/>
            </p:nvSpPr>
            <p:spPr>
              <a:xfrm>
                <a:off x="995921" y="2793282"/>
                <a:ext cx="1848871" cy="837130"/>
              </a:xfrm>
              <a:prstGeom prst="rect">
                <a:avLst/>
              </a:prstGeom>
              <a:noFill/>
            </p:spPr>
            <p:txBody>
              <a:bodyPr wrap="square" rtlCol="0">
                <a:spAutoFit/>
              </a:bodyPr>
              <a:lstStyle/>
              <a:p>
                <a:r>
                  <a:rPr lang="nl-NL" sz="1400" b="1" dirty="0">
                    <a:solidFill>
                      <a:srgbClr val="7CBF00"/>
                    </a:solidFill>
                  </a:rPr>
                  <a:t>KLAAR! </a:t>
                </a:r>
              </a:p>
              <a:p>
                <a:endParaRPr lang="nl-NL" sz="1400" dirty="0"/>
              </a:p>
            </p:txBody>
          </p:sp>
        </p:grpSp>
      </p:grpSp>
      <p:grpSp>
        <p:nvGrpSpPr>
          <p:cNvPr id="33" name="Groep 32"/>
          <p:cNvGrpSpPr/>
          <p:nvPr/>
        </p:nvGrpSpPr>
        <p:grpSpPr>
          <a:xfrm>
            <a:off x="7850193" y="8876657"/>
            <a:ext cx="2505608" cy="879290"/>
            <a:chOff x="417095" y="2358988"/>
            <a:chExt cx="1678761" cy="1406829"/>
          </a:xfrm>
        </p:grpSpPr>
        <p:sp>
          <p:nvSpPr>
            <p:cNvPr id="34" name="Afgeronde rechthoek 33"/>
            <p:cNvSpPr/>
            <p:nvPr/>
          </p:nvSpPr>
          <p:spPr>
            <a:xfrm>
              <a:off x="417095" y="2358988"/>
              <a:ext cx="1678761" cy="1406829"/>
            </a:xfrm>
            <a:prstGeom prst="roundRect">
              <a:avLst>
                <a:gd name="adj" fmla="val 1568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Tekstvak 34"/>
            <p:cNvSpPr txBox="1"/>
            <p:nvPr/>
          </p:nvSpPr>
          <p:spPr>
            <a:xfrm>
              <a:off x="1062902" y="2556473"/>
              <a:ext cx="935779" cy="837131"/>
            </a:xfrm>
            <a:prstGeom prst="rect">
              <a:avLst/>
            </a:prstGeom>
            <a:noFill/>
          </p:spPr>
          <p:txBody>
            <a:bodyPr wrap="square" rtlCol="0">
              <a:spAutoFit/>
            </a:bodyPr>
            <a:lstStyle/>
            <a:p>
              <a:r>
                <a:rPr lang="nl-NL" sz="1400" dirty="0"/>
                <a:t>Je bent nog steeds vaak ziek.</a:t>
              </a:r>
            </a:p>
          </p:txBody>
        </p:sp>
      </p:grpSp>
      <p:pic>
        <p:nvPicPr>
          <p:cNvPr id="41" name="Afbeelding 40"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523905" y="3945309"/>
            <a:ext cx="709842" cy="518530"/>
          </a:xfrm>
          <a:prstGeom prst="rect">
            <a:avLst/>
          </a:prstGeom>
          <a:noFill/>
          <a:ln>
            <a:noFill/>
          </a:ln>
          <a:extLst>
            <a:ext uri="{53640926-AAD7-44D8-BBD7-CCE9431645EC}">
              <a14:shadowObscured xmlns:a14="http://schemas.microsoft.com/office/drawing/2010/main"/>
            </a:ext>
          </a:extLst>
        </p:spPr>
      </p:pic>
      <p:sp>
        <p:nvSpPr>
          <p:cNvPr id="79" name="Boog 78"/>
          <p:cNvSpPr/>
          <p:nvPr/>
        </p:nvSpPr>
        <p:spPr>
          <a:xfrm rot="9346799">
            <a:off x="3219924" y="6092194"/>
            <a:ext cx="368384" cy="232414"/>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nvGrpSpPr>
          <p:cNvPr id="95" name="Groep 94"/>
          <p:cNvGrpSpPr/>
          <p:nvPr/>
        </p:nvGrpSpPr>
        <p:grpSpPr>
          <a:xfrm>
            <a:off x="2142593" y="8201308"/>
            <a:ext cx="2258812" cy="1251498"/>
            <a:chOff x="417093" y="2358984"/>
            <a:chExt cx="3414247" cy="2309037"/>
          </a:xfrm>
        </p:grpSpPr>
        <p:sp>
          <p:nvSpPr>
            <p:cNvPr id="96" name="Afgeronde rechthoek 95"/>
            <p:cNvSpPr/>
            <p:nvPr/>
          </p:nvSpPr>
          <p:spPr>
            <a:xfrm>
              <a:off x="417093" y="2358984"/>
              <a:ext cx="3263559" cy="2045120"/>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7" name="Tekstvak 96"/>
            <p:cNvSpPr txBox="1"/>
            <p:nvPr/>
          </p:nvSpPr>
          <p:spPr>
            <a:xfrm>
              <a:off x="507248" y="2510178"/>
              <a:ext cx="3324092" cy="2157843"/>
            </a:xfrm>
            <a:prstGeom prst="rect">
              <a:avLst/>
            </a:prstGeom>
            <a:noFill/>
          </p:spPr>
          <p:txBody>
            <a:bodyPr wrap="square" rtlCol="0">
              <a:spAutoFit/>
            </a:bodyPr>
            <a:lstStyle/>
            <a:p>
              <a:r>
                <a:rPr lang="nl-NL" sz="1400" dirty="0"/>
                <a:t>Je 7 aaneengesloten schooldagen ziek bent, of vaker dan 3 keer ziek gemeld bent in 12 weken. </a:t>
              </a:r>
            </a:p>
            <a:p>
              <a:endParaRPr lang="nl-NL" sz="1400" b="1" dirty="0"/>
            </a:p>
          </p:txBody>
        </p:sp>
      </p:grpSp>
      <p:pic>
        <p:nvPicPr>
          <p:cNvPr id="113" name="Afbeelding 112"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62217" y="3940638"/>
            <a:ext cx="709842" cy="518530"/>
          </a:xfrm>
          <a:prstGeom prst="rect">
            <a:avLst/>
          </a:prstGeom>
          <a:noFill/>
          <a:ln>
            <a:noFill/>
          </a:ln>
          <a:extLst>
            <a:ext uri="{53640926-AAD7-44D8-BBD7-CCE9431645EC}">
              <a14:shadowObscured xmlns:a14="http://schemas.microsoft.com/office/drawing/2010/main"/>
            </a:ext>
          </a:extLst>
        </p:spPr>
      </p:pic>
      <p:grpSp>
        <p:nvGrpSpPr>
          <p:cNvPr id="2" name="Groep 1"/>
          <p:cNvGrpSpPr/>
          <p:nvPr/>
        </p:nvGrpSpPr>
        <p:grpSpPr>
          <a:xfrm>
            <a:off x="4566927" y="9542051"/>
            <a:ext cx="3034121" cy="2424129"/>
            <a:chOff x="4566927" y="9542051"/>
            <a:chExt cx="3034121" cy="2424129"/>
          </a:xfrm>
        </p:grpSpPr>
        <p:grpSp>
          <p:nvGrpSpPr>
            <p:cNvPr id="123" name="Groep 122"/>
            <p:cNvGrpSpPr/>
            <p:nvPr/>
          </p:nvGrpSpPr>
          <p:grpSpPr>
            <a:xfrm>
              <a:off x="4566927" y="9542051"/>
              <a:ext cx="3034121" cy="2424129"/>
              <a:chOff x="417095" y="2340473"/>
              <a:chExt cx="2197769" cy="1538189"/>
            </a:xfrm>
          </p:grpSpPr>
          <p:sp>
            <p:nvSpPr>
              <p:cNvPr id="124" name="Afgeronde rechthoek 123"/>
              <p:cNvSpPr/>
              <p:nvPr/>
            </p:nvSpPr>
            <p:spPr>
              <a:xfrm>
                <a:off x="417095" y="2340473"/>
                <a:ext cx="2197769" cy="1538189"/>
              </a:xfrm>
              <a:prstGeom prst="roundRect">
                <a:avLst>
                  <a:gd name="adj" fmla="val 8239"/>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5" name="Tekstvak 124"/>
              <p:cNvSpPr txBox="1"/>
              <p:nvPr/>
            </p:nvSpPr>
            <p:spPr>
              <a:xfrm>
                <a:off x="591041" y="2496548"/>
                <a:ext cx="1957136" cy="190810"/>
              </a:xfrm>
              <a:prstGeom prst="rect">
                <a:avLst/>
              </a:prstGeom>
              <a:noFill/>
            </p:spPr>
            <p:txBody>
              <a:bodyPr wrap="square" rtlCol="0">
                <a:spAutoFit/>
              </a:bodyPr>
              <a:lstStyle/>
              <a:p>
                <a:endParaRPr lang="nl-NL" sz="1400" dirty="0"/>
              </a:p>
            </p:txBody>
          </p:sp>
        </p:grpSp>
        <p:sp>
          <p:nvSpPr>
            <p:cNvPr id="126" name="Rechthoek 125"/>
            <p:cNvSpPr/>
            <p:nvPr/>
          </p:nvSpPr>
          <p:spPr>
            <a:xfrm>
              <a:off x="4661176" y="9630034"/>
              <a:ext cx="2619858" cy="2246769"/>
            </a:xfrm>
            <a:prstGeom prst="rect">
              <a:avLst/>
            </a:prstGeom>
          </p:spPr>
          <p:txBody>
            <a:bodyPr wrap="square">
              <a:spAutoFit/>
            </a:bodyPr>
            <a:lstStyle/>
            <a:p>
              <a:r>
                <a:rPr lang="nl-NL" sz="1400" dirty="0"/>
                <a:t>Je wordt door de ondersteuningscoördinator  aangemeld bij de jeugdarts om te kijken of er hulp nodig is. We willen voorkomen dat je blijft zitten door het missen van lessen. Soms wordt er gecheckt of je ziekteverzuim wel klopt.</a:t>
              </a:r>
            </a:p>
            <a:p>
              <a:r>
                <a:rPr lang="nl-NL" sz="1400" dirty="0"/>
                <a:t>Je mentor informeert je ouder(s)/verzorger(s) hierover.</a:t>
              </a:r>
            </a:p>
          </p:txBody>
        </p:sp>
      </p:grpSp>
      <p:pic>
        <p:nvPicPr>
          <p:cNvPr id="127" name="Afbeelding 126"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042248" y="3935849"/>
            <a:ext cx="709842" cy="518530"/>
          </a:xfrm>
          <a:prstGeom prst="rect">
            <a:avLst/>
          </a:prstGeom>
          <a:noFill/>
          <a:ln>
            <a:noFill/>
          </a:ln>
          <a:extLst>
            <a:ext uri="{53640926-AAD7-44D8-BBD7-CCE9431645EC}">
              <a14:shadowObscured xmlns:a14="http://schemas.microsoft.com/office/drawing/2010/main"/>
            </a:ext>
          </a:extLst>
        </p:spPr>
      </p:pic>
      <p:pic>
        <p:nvPicPr>
          <p:cNvPr id="3" name="Afbeelding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02466" y="13058201"/>
            <a:ext cx="1918753" cy="1918753"/>
          </a:xfrm>
          <a:prstGeom prst="rect">
            <a:avLst/>
          </a:prstGeom>
        </p:spPr>
      </p:pic>
      <p:grpSp>
        <p:nvGrpSpPr>
          <p:cNvPr id="84" name="Groep 83"/>
          <p:cNvGrpSpPr/>
          <p:nvPr/>
        </p:nvGrpSpPr>
        <p:grpSpPr>
          <a:xfrm>
            <a:off x="351915" y="4765814"/>
            <a:ext cx="1454010" cy="1430419"/>
            <a:chOff x="417095" y="2358984"/>
            <a:chExt cx="2197769" cy="2639149"/>
          </a:xfrm>
        </p:grpSpPr>
        <p:sp>
          <p:nvSpPr>
            <p:cNvPr id="89" name="Afgeronde rechthoek 88"/>
            <p:cNvSpPr/>
            <p:nvPr/>
          </p:nvSpPr>
          <p:spPr>
            <a:xfrm>
              <a:off x="417095" y="2358984"/>
              <a:ext cx="2197769" cy="263914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0" name="Tekstvak 89"/>
            <p:cNvSpPr txBox="1"/>
            <p:nvPr/>
          </p:nvSpPr>
          <p:spPr>
            <a:xfrm>
              <a:off x="515704" y="2950914"/>
              <a:ext cx="1957136" cy="1760345"/>
            </a:xfrm>
            <a:prstGeom prst="rect">
              <a:avLst/>
            </a:prstGeom>
            <a:noFill/>
          </p:spPr>
          <p:txBody>
            <a:bodyPr wrap="square" rtlCol="0">
              <a:spAutoFit/>
            </a:bodyPr>
            <a:lstStyle/>
            <a:p>
              <a:pPr algn="ctr"/>
              <a:r>
                <a:rPr lang="nl-NL" sz="1400" b="1" dirty="0"/>
                <a:t>JE WORDT ZIEK OP SCHOOL</a:t>
              </a:r>
            </a:p>
            <a:p>
              <a:endParaRPr lang="nl-NL" sz="1400" b="1" dirty="0"/>
            </a:p>
          </p:txBody>
        </p:sp>
      </p:grpSp>
      <p:grpSp>
        <p:nvGrpSpPr>
          <p:cNvPr id="91" name="Groep 90"/>
          <p:cNvGrpSpPr/>
          <p:nvPr/>
        </p:nvGrpSpPr>
        <p:grpSpPr>
          <a:xfrm>
            <a:off x="2134574" y="4762464"/>
            <a:ext cx="2159118" cy="1623541"/>
            <a:chOff x="417095" y="2358986"/>
            <a:chExt cx="2197769" cy="2995462"/>
          </a:xfrm>
        </p:grpSpPr>
        <p:sp>
          <p:nvSpPr>
            <p:cNvPr id="103" name="Afgeronde rechthoek 102"/>
            <p:cNvSpPr/>
            <p:nvPr/>
          </p:nvSpPr>
          <p:spPr>
            <a:xfrm>
              <a:off x="417095" y="2358986"/>
              <a:ext cx="2197769" cy="261817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7" name="Tekstvak 116"/>
            <p:cNvSpPr txBox="1"/>
            <p:nvPr/>
          </p:nvSpPr>
          <p:spPr>
            <a:xfrm>
              <a:off x="557041" y="2401611"/>
              <a:ext cx="2039461" cy="2952837"/>
            </a:xfrm>
            <a:prstGeom prst="rect">
              <a:avLst/>
            </a:prstGeom>
            <a:noFill/>
          </p:spPr>
          <p:txBody>
            <a:bodyPr wrap="square" rtlCol="0">
              <a:spAutoFit/>
            </a:bodyPr>
            <a:lstStyle/>
            <a:p>
              <a:r>
                <a:rPr lang="nl-NL" sz="1400" dirty="0"/>
                <a:t>Je meldt je bij de aanwezigheidscoach. Deze belt je ouder(s)/verzorger(s). Als die toestemming geven, mag je naar huis.</a:t>
              </a:r>
            </a:p>
            <a:p>
              <a:endParaRPr lang="nl-NL" sz="1400" b="1" dirty="0"/>
            </a:p>
          </p:txBody>
        </p:sp>
      </p:grpSp>
      <p:grpSp>
        <p:nvGrpSpPr>
          <p:cNvPr id="118" name="Groep 117"/>
          <p:cNvGrpSpPr/>
          <p:nvPr/>
        </p:nvGrpSpPr>
        <p:grpSpPr>
          <a:xfrm>
            <a:off x="345754" y="6443341"/>
            <a:ext cx="1454010" cy="1430419"/>
            <a:chOff x="417095" y="2358984"/>
            <a:chExt cx="2197769" cy="2639149"/>
          </a:xfrm>
        </p:grpSpPr>
        <p:sp>
          <p:nvSpPr>
            <p:cNvPr id="119" name="Afgeronde rechthoek 118"/>
            <p:cNvSpPr/>
            <p:nvPr/>
          </p:nvSpPr>
          <p:spPr>
            <a:xfrm>
              <a:off x="417095" y="2358984"/>
              <a:ext cx="2197769" cy="2639149"/>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 name="Tekstvak 119"/>
            <p:cNvSpPr txBox="1"/>
            <p:nvPr/>
          </p:nvSpPr>
          <p:spPr>
            <a:xfrm>
              <a:off x="515704" y="2950914"/>
              <a:ext cx="1957136" cy="1760345"/>
            </a:xfrm>
            <a:prstGeom prst="rect">
              <a:avLst/>
            </a:prstGeom>
            <a:noFill/>
          </p:spPr>
          <p:txBody>
            <a:bodyPr wrap="square" rtlCol="0">
              <a:spAutoFit/>
            </a:bodyPr>
            <a:lstStyle/>
            <a:p>
              <a:pPr algn="ctr"/>
              <a:r>
                <a:rPr lang="nl-NL" sz="1400" b="1" dirty="0"/>
                <a:t>JE WORDT ZIEK OP EEN</a:t>
              </a:r>
            </a:p>
            <a:p>
              <a:pPr algn="ctr"/>
              <a:r>
                <a:rPr lang="nl-NL" sz="1400" b="1" dirty="0"/>
                <a:t> STAGEDAG</a:t>
              </a:r>
            </a:p>
            <a:p>
              <a:endParaRPr lang="nl-NL" sz="1400" b="1" dirty="0"/>
            </a:p>
          </p:txBody>
        </p:sp>
      </p:grpSp>
      <p:grpSp>
        <p:nvGrpSpPr>
          <p:cNvPr id="121" name="Groep 120"/>
          <p:cNvGrpSpPr/>
          <p:nvPr/>
        </p:nvGrpSpPr>
        <p:grpSpPr>
          <a:xfrm>
            <a:off x="2119697" y="6455740"/>
            <a:ext cx="2159118" cy="1631376"/>
            <a:chOff x="417095" y="2358986"/>
            <a:chExt cx="2197769" cy="3009918"/>
          </a:xfrm>
        </p:grpSpPr>
        <p:sp>
          <p:nvSpPr>
            <p:cNvPr id="122" name="Afgeronde rechthoek 121"/>
            <p:cNvSpPr/>
            <p:nvPr/>
          </p:nvSpPr>
          <p:spPr>
            <a:xfrm>
              <a:off x="417095" y="2358986"/>
              <a:ext cx="2197769" cy="261817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9" name="Tekstvak 128"/>
            <p:cNvSpPr txBox="1"/>
            <p:nvPr/>
          </p:nvSpPr>
          <p:spPr>
            <a:xfrm>
              <a:off x="532546" y="2416067"/>
              <a:ext cx="2069220" cy="2952837"/>
            </a:xfrm>
            <a:prstGeom prst="rect">
              <a:avLst/>
            </a:prstGeom>
            <a:noFill/>
          </p:spPr>
          <p:txBody>
            <a:bodyPr wrap="square" rtlCol="0">
              <a:spAutoFit/>
            </a:bodyPr>
            <a:lstStyle/>
            <a:p>
              <a:r>
                <a:rPr lang="nl-NL" sz="1400" dirty="0"/>
                <a:t>Je ouder(s)/verzorger(s) melden je vóór 08.30u ziek via de Somtoday ouder App. Jij meldt je zelf vóór 09:00u ziek bij je stagebedrijf.</a:t>
              </a:r>
            </a:p>
            <a:p>
              <a:endParaRPr lang="nl-NL" sz="1400" b="1" dirty="0"/>
            </a:p>
          </p:txBody>
        </p:sp>
      </p:grpSp>
      <p:pic>
        <p:nvPicPr>
          <p:cNvPr id="40" name="Afbeelding 39"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70237" y="5679735"/>
            <a:ext cx="709842" cy="518530"/>
          </a:xfrm>
          <a:prstGeom prst="rect">
            <a:avLst/>
          </a:prstGeom>
          <a:noFill/>
          <a:ln>
            <a:noFill/>
          </a:ln>
          <a:extLst>
            <a:ext uri="{53640926-AAD7-44D8-BBD7-CCE9431645EC}">
              <a14:shadowObscured xmlns:a14="http://schemas.microsoft.com/office/drawing/2010/main"/>
            </a:ext>
          </a:extLst>
        </p:spPr>
      </p:pic>
      <p:pic>
        <p:nvPicPr>
          <p:cNvPr id="42" name="Afbeelding 41"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74353" y="7351365"/>
            <a:ext cx="709842" cy="518530"/>
          </a:xfrm>
          <a:prstGeom prst="rect">
            <a:avLst/>
          </a:prstGeom>
          <a:noFill/>
          <a:ln>
            <a:noFill/>
          </a:ln>
          <a:extLst>
            <a:ext uri="{53640926-AAD7-44D8-BBD7-CCE9431645EC}">
              <a14:shadowObscured xmlns:a14="http://schemas.microsoft.com/office/drawing/2010/main"/>
            </a:ext>
          </a:extLst>
        </p:spPr>
      </p:pic>
      <p:pic>
        <p:nvPicPr>
          <p:cNvPr id="130" name="Afbeelding 129"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033831" y="5677703"/>
            <a:ext cx="709842" cy="518530"/>
          </a:xfrm>
          <a:prstGeom prst="rect">
            <a:avLst/>
          </a:prstGeom>
          <a:noFill/>
          <a:ln>
            <a:noFill/>
          </a:ln>
          <a:extLst>
            <a:ext uri="{53640926-AAD7-44D8-BBD7-CCE9431645EC}">
              <a14:shadowObscured xmlns:a14="http://schemas.microsoft.com/office/drawing/2010/main"/>
            </a:ext>
          </a:extLst>
        </p:spPr>
      </p:pic>
      <p:pic>
        <p:nvPicPr>
          <p:cNvPr id="131" name="Afbeelding 130"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104426" y="7375065"/>
            <a:ext cx="709842" cy="518530"/>
          </a:xfrm>
          <a:prstGeom prst="rect">
            <a:avLst/>
          </a:prstGeom>
          <a:noFill/>
          <a:ln>
            <a:noFill/>
          </a:ln>
          <a:extLst>
            <a:ext uri="{53640926-AAD7-44D8-BBD7-CCE9431645EC}">
              <a14:shadowObscured xmlns:a14="http://schemas.microsoft.com/office/drawing/2010/main"/>
            </a:ext>
          </a:extLst>
        </p:spPr>
      </p:pic>
      <p:grpSp>
        <p:nvGrpSpPr>
          <p:cNvPr id="132" name="Groep 131"/>
          <p:cNvGrpSpPr/>
          <p:nvPr/>
        </p:nvGrpSpPr>
        <p:grpSpPr>
          <a:xfrm>
            <a:off x="351915" y="8132469"/>
            <a:ext cx="1454010" cy="3868657"/>
            <a:chOff x="417095" y="-603678"/>
            <a:chExt cx="2197769" cy="7137743"/>
          </a:xfrm>
        </p:grpSpPr>
        <p:sp>
          <p:nvSpPr>
            <p:cNvPr id="133" name="Afgeronde rechthoek 132"/>
            <p:cNvSpPr/>
            <p:nvPr/>
          </p:nvSpPr>
          <p:spPr>
            <a:xfrm>
              <a:off x="417095" y="-603678"/>
              <a:ext cx="2197769" cy="7137743"/>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4" name="Tekstvak 133"/>
            <p:cNvSpPr txBox="1"/>
            <p:nvPr/>
          </p:nvSpPr>
          <p:spPr>
            <a:xfrm>
              <a:off x="545741" y="1390957"/>
              <a:ext cx="1957136" cy="3350336"/>
            </a:xfrm>
            <a:prstGeom prst="rect">
              <a:avLst/>
            </a:prstGeom>
            <a:noFill/>
          </p:spPr>
          <p:txBody>
            <a:bodyPr wrap="square" rtlCol="0">
              <a:spAutoFit/>
            </a:bodyPr>
            <a:lstStyle/>
            <a:p>
              <a:pPr algn="ctr"/>
              <a:r>
                <a:rPr lang="nl-NL" sz="1400" b="1" dirty="0"/>
                <a:t>ALS JE VAAK ZIEK BENT, GEBRUIKEN WE HET M@ZL PROTOCOL VAN DE GGD.</a:t>
              </a:r>
            </a:p>
            <a:p>
              <a:pPr algn="ctr"/>
              <a:r>
                <a:rPr lang="nl-NL" sz="1400" b="1" dirty="0"/>
                <a:t>WE DOEN DIT ALS:</a:t>
              </a:r>
            </a:p>
          </p:txBody>
        </p:sp>
      </p:grpSp>
      <p:grpSp>
        <p:nvGrpSpPr>
          <p:cNvPr id="141" name="Groep 140"/>
          <p:cNvGrpSpPr/>
          <p:nvPr/>
        </p:nvGrpSpPr>
        <p:grpSpPr>
          <a:xfrm>
            <a:off x="2172415" y="10872480"/>
            <a:ext cx="2258812" cy="1108455"/>
            <a:chOff x="417093" y="2358984"/>
            <a:chExt cx="3414247" cy="2045120"/>
          </a:xfrm>
        </p:grpSpPr>
        <p:sp>
          <p:nvSpPr>
            <p:cNvPr id="142" name="Afgeronde rechthoek 141"/>
            <p:cNvSpPr/>
            <p:nvPr/>
          </p:nvSpPr>
          <p:spPr>
            <a:xfrm>
              <a:off x="417093" y="2358984"/>
              <a:ext cx="3263559" cy="2045120"/>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3" name="Tekstvak 142"/>
            <p:cNvSpPr txBox="1"/>
            <p:nvPr/>
          </p:nvSpPr>
          <p:spPr>
            <a:xfrm>
              <a:off x="507248" y="2806156"/>
              <a:ext cx="3324092" cy="965351"/>
            </a:xfrm>
            <a:prstGeom prst="rect">
              <a:avLst/>
            </a:prstGeom>
            <a:noFill/>
          </p:spPr>
          <p:txBody>
            <a:bodyPr wrap="square" rtlCol="0">
              <a:spAutoFit/>
            </a:bodyPr>
            <a:lstStyle/>
            <a:p>
              <a:r>
                <a:rPr lang="nl-NL" sz="1400" dirty="0"/>
                <a:t>Je 70 of meer lesuren ziek bent in één schooljaar.</a:t>
              </a:r>
              <a:endParaRPr lang="nl-NL" sz="1400" b="1" dirty="0"/>
            </a:p>
          </p:txBody>
        </p:sp>
      </p:grpSp>
      <p:grpSp>
        <p:nvGrpSpPr>
          <p:cNvPr id="144" name="Groep 143"/>
          <p:cNvGrpSpPr/>
          <p:nvPr/>
        </p:nvGrpSpPr>
        <p:grpSpPr>
          <a:xfrm>
            <a:off x="2166971" y="9542051"/>
            <a:ext cx="2258812" cy="1108455"/>
            <a:chOff x="417093" y="2358984"/>
            <a:chExt cx="3414247" cy="2045120"/>
          </a:xfrm>
        </p:grpSpPr>
        <p:sp>
          <p:nvSpPr>
            <p:cNvPr id="145" name="Afgeronde rechthoek 144"/>
            <p:cNvSpPr/>
            <p:nvPr/>
          </p:nvSpPr>
          <p:spPr>
            <a:xfrm>
              <a:off x="417093" y="2358984"/>
              <a:ext cx="3263559" cy="2045120"/>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6" name="Tekstvak 145"/>
            <p:cNvSpPr txBox="1"/>
            <p:nvPr/>
          </p:nvSpPr>
          <p:spPr>
            <a:xfrm>
              <a:off x="507248" y="2628569"/>
              <a:ext cx="3324092" cy="1760345"/>
            </a:xfrm>
            <a:prstGeom prst="rect">
              <a:avLst/>
            </a:prstGeom>
            <a:noFill/>
          </p:spPr>
          <p:txBody>
            <a:bodyPr wrap="square" rtlCol="0">
              <a:spAutoFit/>
            </a:bodyPr>
            <a:lstStyle/>
            <a:p>
              <a:r>
                <a:rPr lang="nl-NL" sz="1400" dirty="0"/>
                <a:t>Je tussen de 50 en 70 lesuren ziek bent in één schooljaar.</a:t>
              </a:r>
            </a:p>
            <a:p>
              <a:endParaRPr lang="nl-NL" sz="1400" b="1" dirty="0"/>
            </a:p>
          </p:txBody>
        </p:sp>
      </p:grpSp>
      <p:grpSp>
        <p:nvGrpSpPr>
          <p:cNvPr id="147" name="Groep 146"/>
          <p:cNvGrpSpPr/>
          <p:nvPr/>
        </p:nvGrpSpPr>
        <p:grpSpPr>
          <a:xfrm>
            <a:off x="4566926" y="8189782"/>
            <a:ext cx="3034121" cy="1099542"/>
            <a:chOff x="4566927" y="9542054"/>
            <a:chExt cx="3034121" cy="1099542"/>
          </a:xfrm>
        </p:grpSpPr>
        <p:grpSp>
          <p:nvGrpSpPr>
            <p:cNvPr id="148" name="Groep 147"/>
            <p:cNvGrpSpPr/>
            <p:nvPr/>
          </p:nvGrpSpPr>
          <p:grpSpPr>
            <a:xfrm>
              <a:off x="4566927" y="9542054"/>
              <a:ext cx="3034121" cy="1099542"/>
              <a:chOff x="417095" y="2340474"/>
              <a:chExt cx="2197769" cy="697695"/>
            </a:xfrm>
          </p:grpSpPr>
          <p:sp>
            <p:nvSpPr>
              <p:cNvPr id="150" name="Afgeronde rechthoek 149"/>
              <p:cNvSpPr/>
              <p:nvPr/>
            </p:nvSpPr>
            <p:spPr>
              <a:xfrm>
                <a:off x="417095" y="2340474"/>
                <a:ext cx="2197769" cy="697695"/>
              </a:xfrm>
              <a:prstGeom prst="roundRect">
                <a:avLst>
                  <a:gd name="adj" fmla="val 19911"/>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1" name="Tekstvak 150"/>
              <p:cNvSpPr txBox="1"/>
              <p:nvPr/>
            </p:nvSpPr>
            <p:spPr>
              <a:xfrm>
                <a:off x="591041" y="2496548"/>
                <a:ext cx="1957136" cy="190810"/>
              </a:xfrm>
              <a:prstGeom prst="rect">
                <a:avLst/>
              </a:prstGeom>
              <a:noFill/>
            </p:spPr>
            <p:txBody>
              <a:bodyPr wrap="square" rtlCol="0">
                <a:spAutoFit/>
              </a:bodyPr>
              <a:lstStyle/>
              <a:p>
                <a:endParaRPr lang="nl-NL" sz="1400" dirty="0"/>
              </a:p>
            </p:txBody>
          </p:sp>
        </p:grpSp>
        <p:sp>
          <p:nvSpPr>
            <p:cNvPr id="149" name="Rechthoek 148"/>
            <p:cNvSpPr/>
            <p:nvPr/>
          </p:nvSpPr>
          <p:spPr>
            <a:xfrm>
              <a:off x="4698026" y="9773317"/>
              <a:ext cx="2619858" cy="523220"/>
            </a:xfrm>
            <a:prstGeom prst="rect">
              <a:avLst/>
            </a:prstGeom>
          </p:spPr>
          <p:txBody>
            <a:bodyPr wrap="square">
              <a:spAutoFit/>
            </a:bodyPr>
            <a:lstStyle/>
            <a:p>
              <a:r>
                <a:rPr lang="nl-NL" sz="1400" dirty="0"/>
                <a:t>Je krijgt een gesprek met je mentor.</a:t>
              </a:r>
            </a:p>
          </p:txBody>
        </p:sp>
      </p:grpSp>
      <p:pic>
        <p:nvPicPr>
          <p:cNvPr id="75" name="Afbeelding 74"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532443" y="8181464"/>
            <a:ext cx="709842" cy="518530"/>
          </a:xfrm>
          <a:prstGeom prst="rect">
            <a:avLst/>
          </a:prstGeom>
          <a:noFill/>
          <a:ln>
            <a:noFill/>
          </a:ln>
          <a:extLst>
            <a:ext uri="{53640926-AAD7-44D8-BBD7-CCE9431645EC}">
              <a14:shadowObscured xmlns:a14="http://schemas.microsoft.com/office/drawing/2010/main"/>
            </a:ext>
          </a:extLst>
        </p:spPr>
      </p:pic>
      <p:pic>
        <p:nvPicPr>
          <p:cNvPr id="152" name="Afbeelding 151"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657418" y="9455837"/>
            <a:ext cx="709842" cy="518530"/>
          </a:xfrm>
          <a:prstGeom prst="rect">
            <a:avLst/>
          </a:prstGeom>
          <a:noFill/>
          <a:ln>
            <a:noFill/>
          </a:ln>
          <a:extLst>
            <a:ext uri="{53640926-AAD7-44D8-BBD7-CCE9431645EC}">
              <a14:shadowObscured xmlns:a14="http://schemas.microsoft.com/office/drawing/2010/main"/>
            </a:ext>
          </a:extLst>
        </p:spPr>
      </p:pic>
      <p:pic>
        <p:nvPicPr>
          <p:cNvPr id="153" name="Afbeelding 152"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650791" y="10819967"/>
            <a:ext cx="709842" cy="518530"/>
          </a:xfrm>
          <a:prstGeom prst="rect">
            <a:avLst/>
          </a:prstGeom>
          <a:noFill/>
          <a:ln>
            <a:noFill/>
          </a:ln>
          <a:extLst>
            <a:ext uri="{53640926-AAD7-44D8-BBD7-CCE9431645EC}">
              <a14:shadowObscured xmlns:a14="http://schemas.microsoft.com/office/drawing/2010/main"/>
            </a:ext>
          </a:extLst>
        </p:spPr>
      </p:pic>
      <p:pic>
        <p:nvPicPr>
          <p:cNvPr id="154" name="Afbeelding 153"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4025393" y="8188889"/>
            <a:ext cx="709842" cy="518530"/>
          </a:xfrm>
          <a:prstGeom prst="rect">
            <a:avLst/>
          </a:prstGeom>
          <a:noFill/>
          <a:ln>
            <a:noFill/>
          </a:ln>
          <a:extLst>
            <a:ext uri="{53640926-AAD7-44D8-BBD7-CCE9431645EC}">
              <a14:shadowObscured xmlns:a14="http://schemas.microsoft.com/office/drawing/2010/main"/>
            </a:ext>
          </a:extLst>
        </p:spPr>
      </p:pic>
      <p:pic>
        <p:nvPicPr>
          <p:cNvPr id="156" name="Afbeelding 155"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14871" t="1" r="63691" b="75896"/>
          <a:stretch/>
        </p:blipFill>
        <p:spPr bwMode="auto">
          <a:xfrm rot="13667044" flipH="1" flipV="1">
            <a:off x="4108790" y="8956516"/>
            <a:ext cx="606703" cy="878410"/>
          </a:xfrm>
          <a:prstGeom prst="rect">
            <a:avLst/>
          </a:prstGeom>
          <a:noFill/>
          <a:ln>
            <a:noFill/>
          </a:ln>
          <a:extLst>
            <a:ext uri="{53640926-AAD7-44D8-BBD7-CCE9431645EC}">
              <a14:shadowObscured xmlns:a14="http://schemas.microsoft.com/office/drawing/2010/main"/>
            </a:ext>
          </a:extLst>
        </p:spPr>
      </p:pic>
      <p:pic>
        <p:nvPicPr>
          <p:cNvPr id="157" name="Afbeelding 156"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3986597" y="10794609"/>
            <a:ext cx="709842" cy="518530"/>
          </a:xfrm>
          <a:prstGeom prst="rect">
            <a:avLst/>
          </a:prstGeom>
          <a:noFill/>
          <a:ln>
            <a:noFill/>
          </a:ln>
          <a:extLst>
            <a:ext uri="{53640926-AAD7-44D8-BBD7-CCE9431645EC}">
              <a14:shadowObscured xmlns:a14="http://schemas.microsoft.com/office/drawing/2010/main"/>
            </a:ext>
          </a:extLst>
        </p:spPr>
      </p:pic>
      <p:grpSp>
        <p:nvGrpSpPr>
          <p:cNvPr id="160" name="Groep 159"/>
          <p:cNvGrpSpPr/>
          <p:nvPr/>
        </p:nvGrpSpPr>
        <p:grpSpPr>
          <a:xfrm>
            <a:off x="7850193" y="7747624"/>
            <a:ext cx="2505609" cy="1031259"/>
            <a:chOff x="398957" y="2358988"/>
            <a:chExt cx="1739689" cy="1649971"/>
          </a:xfrm>
        </p:grpSpPr>
        <p:sp>
          <p:nvSpPr>
            <p:cNvPr id="161" name="Afgeronde rechthoek 160"/>
            <p:cNvSpPr/>
            <p:nvPr/>
          </p:nvSpPr>
          <p:spPr>
            <a:xfrm>
              <a:off x="398957" y="2358988"/>
              <a:ext cx="1739689" cy="1419412"/>
            </a:xfrm>
            <a:prstGeom prst="roundRect">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2" name="Tekstvak 161"/>
            <p:cNvSpPr txBox="1"/>
            <p:nvPr/>
          </p:nvSpPr>
          <p:spPr>
            <a:xfrm>
              <a:off x="1056449" y="2482428"/>
              <a:ext cx="993490" cy="1526531"/>
            </a:xfrm>
            <a:prstGeom prst="rect">
              <a:avLst/>
            </a:prstGeom>
            <a:noFill/>
          </p:spPr>
          <p:txBody>
            <a:bodyPr wrap="square" rtlCol="0">
              <a:spAutoFit/>
            </a:bodyPr>
            <a:lstStyle/>
            <a:p>
              <a:r>
                <a:rPr lang="nl-NL" sz="1400" dirty="0"/>
                <a:t>Je bent (bijna) niet meer ziek.</a:t>
              </a:r>
            </a:p>
            <a:p>
              <a:r>
                <a:rPr lang="nl-NL" sz="1400" b="1" dirty="0">
                  <a:solidFill>
                    <a:srgbClr val="7CBF00"/>
                  </a:solidFill>
                </a:rPr>
                <a:t>KLAAR! </a:t>
              </a:r>
            </a:p>
            <a:p>
              <a:endParaRPr lang="nl-NL" sz="1400" dirty="0"/>
            </a:p>
          </p:txBody>
        </p:sp>
      </p:grpSp>
      <p:pic>
        <p:nvPicPr>
          <p:cNvPr id="163" name="Afbeelding 162" descr="Green tick symbol and red cross sign in circle Vector Image"/>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7992110" y="7858119"/>
            <a:ext cx="651348" cy="678733"/>
          </a:xfrm>
          <a:prstGeom prst="rect">
            <a:avLst/>
          </a:prstGeom>
          <a:noFill/>
          <a:ln>
            <a:noFill/>
          </a:ln>
          <a:extLst>
            <a:ext uri="{53640926-AAD7-44D8-BBD7-CCE9431645EC}">
              <a14:shadowObscured xmlns:a14="http://schemas.microsoft.com/office/drawing/2010/main"/>
            </a:ext>
          </a:extLst>
        </p:spPr>
      </p:pic>
      <p:pic>
        <p:nvPicPr>
          <p:cNvPr id="164" name="Afbeelding 163" descr="Green tick symbol and red cross sign in circle Vector Image"/>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7964624" y="8943079"/>
            <a:ext cx="751068" cy="720824"/>
          </a:xfrm>
          <a:prstGeom prst="rect">
            <a:avLst/>
          </a:prstGeom>
          <a:noFill/>
          <a:ln>
            <a:noFill/>
          </a:ln>
          <a:extLst>
            <a:ext uri="{53640926-AAD7-44D8-BBD7-CCE9431645EC}">
              <a14:shadowObscured xmlns:a14="http://schemas.microsoft.com/office/drawing/2010/main"/>
            </a:ext>
          </a:extLst>
        </p:spPr>
      </p:pic>
      <p:pic>
        <p:nvPicPr>
          <p:cNvPr id="115" name="Afbeelding 114"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7295380" y="8130734"/>
            <a:ext cx="709842" cy="518530"/>
          </a:xfrm>
          <a:prstGeom prst="rect">
            <a:avLst/>
          </a:prstGeom>
          <a:noFill/>
          <a:ln>
            <a:noFill/>
          </a:ln>
          <a:extLst>
            <a:ext uri="{53640926-AAD7-44D8-BBD7-CCE9431645EC}">
              <a14:shadowObscured xmlns:a14="http://schemas.microsoft.com/office/drawing/2010/main"/>
            </a:ext>
          </a:extLst>
        </p:spPr>
      </p:pic>
      <p:pic>
        <p:nvPicPr>
          <p:cNvPr id="165" name="Afbeelding 164"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7289188" y="8747505"/>
            <a:ext cx="709842" cy="518530"/>
          </a:xfrm>
          <a:prstGeom prst="rect">
            <a:avLst/>
          </a:prstGeom>
          <a:noFill/>
          <a:ln>
            <a:noFill/>
          </a:ln>
          <a:extLst>
            <a:ext uri="{53640926-AAD7-44D8-BBD7-CCE9431645EC}">
              <a14:shadowObscured xmlns:a14="http://schemas.microsoft.com/office/drawing/2010/main"/>
            </a:ext>
          </a:extLst>
        </p:spPr>
      </p:pic>
      <p:pic>
        <p:nvPicPr>
          <p:cNvPr id="166" name="Afbeelding 165"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14871" t="1" r="63691" b="75896"/>
          <a:stretch/>
        </p:blipFill>
        <p:spPr bwMode="auto">
          <a:xfrm rot="2356255" flipV="1">
            <a:off x="7278987" y="9219336"/>
            <a:ext cx="716484" cy="890916"/>
          </a:xfrm>
          <a:prstGeom prst="rect">
            <a:avLst/>
          </a:prstGeom>
          <a:noFill/>
          <a:ln>
            <a:noFill/>
          </a:ln>
          <a:extLst>
            <a:ext uri="{53640926-AAD7-44D8-BBD7-CCE9431645EC}">
              <a14:shadowObscured xmlns:a14="http://schemas.microsoft.com/office/drawing/2010/main"/>
            </a:ext>
          </a:extLst>
        </p:spPr>
      </p:pic>
      <p:grpSp>
        <p:nvGrpSpPr>
          <p:cNvPr id="170" name="Groep 169"/>
          <p:cNvGrpSpPr/>
          <p:nvPr/>
        </p:nvGrpSpPr>
        <p:grpSpPr>
          <a:xfrm>
            <a:off x="7858215" y="10037070"/>
            <a:ext cx="2505608" cy="879290"/>
            <a:chOff x="417095" y="2358988"/>
            <a:chExt cx="1678761" cy="1406829"/>
          </a:xfrm>
        </p:grpSpPr>
        <p:sp>
          <p:nvSpPr>
            <p:cNvPr id="171" name="Afgeronde rechthoek 170"/>
            <p:cNvSpPr/>
            <p:nvPr/>
          </p:nvSpPr>
          <p:spPr>
            <a:xfrm>
              <a:off x="417095" y="2358988"/>
              <a:ext cx="1678761" cy="1406829"/>
            </a:xfrm>
            <a:prstGeom prst="roundRect">
              <a:avLst>
                <a:gd name="adj" fmla="val 1568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2" name="Tekstvak 171"/>
            <p:cNvSpPr txBox="1"/>
            <p:nvPr/>
          </p:nvSpPr>
          <p:spPr>
            <a:xfrm>
              <a:off x="1062902" y="2556473"/>
              <a:ext cx="935779" cy="837131"/>
            </a:xfrm>
            <a:prstGeom prst="rect">
              <a:avLst/>
            </a:prstGeom>
            <a:noFill/>
          </p:spPr>
          <p:txBody>
            <a:bodyPr wrap="square" rtlCol="0">
              <a:spAutoFit/>
            </a:bodyPr>
            <a:lstStyle/>
            <a:p>
              <a:r>
                <a:rPr lang="nl-NL" sz="1400" dirty="0"/>
                <a:t>Vervolg bij jeugdarts.</a:t>
              </a:r>
            </a:p>
          </p:txBody>
        </p:sp>
      </p:grpSp>
      <p:pic>
        <p:nvPicPr>
          <p:cNvPr id="173" name="Afbeelding 172" descr="Green tick symbol and red cross sign in circle Vector Image"/>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7972646" y="10144436"/>
            <a:ext cx="751068" cy="720824"/>
          </a:xfrm>
          <a:prstGeom prst="rect">
            <a:avLst/>
          </a:prstGeom>
          <a:noFill/>
          <a:ln>
            <a:noFill/>
          </a:ln>
          <a:extLst>
            <a:ext uri="{53640926-AAD7-44D8-BBD7-CCE9431645EC}">
              <a14:shadowObscured xmlns:a14="http://schemas.microsoft.com/office/drawing/2010/main"/>
            </a:ext>
          </a:extLst>
        </p:spPr>
      </p:pic>
      <p:pic>
        <p:nvPicPr>
          <p:cNvPr id="174" name="Afbeelding 173" descr="Set Of Big Image Png - Simple Arrow Vector Free | Full Size PNG ..."/>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7360558" y="10517537"/>
            <a:ext cx="709842" cy="518530"/>
          </a:xfrm>
          <a:prstGeom prst="rect">
            <a:avLst/>
          </a:prstGeom>
          <a:noFill/>
          <a:ln>
            <a:noFill/>
          </a:ln>
          <a:extLst>
            <a:ext uri="{53640926-AAD7-44D8-BBD7-CCE9431645EC}">
              <a14:shadowObscured xmlns:a14="http://schemas.microsoft.com/office/drawing/2010/main"/>
            </a:ext>
          </a:extLst>
        </p:spPr>
      </p:pic>
      <p:pic>
        <p:nvPicPr>
          <p:cNvPr id="2056" name="Picture 8" descr="Tissue Box - Feta Cheese Icon , Transparent Cartoon - Jing.f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81034" y="5390020"/>
            <a:ext cx="2919261" cy="179217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hermometer Icons - Download Free Vector Icons | Noun Projec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62387" y="5354588"/>
            <a:ext cx="2649315" cy="264931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ick PNG Icon (35) - PNG Repo Free PNG Icon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68958" y="343849"/>
            <a:ext cx="1584528" cy="158452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andaid Icons - Download Free Vector Icons | Noun Projec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5400000">
            <a:off x="345754" y="12741601"/>
            <a:ext cx="2704884" cy="2704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26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6" name="Picture 18" descr="Anger, angry, boy, child, furious, kid, unhappy icon"/>
          <p:cNvPicPr>
            <a:picLocks noChangeAspect="1" noChangeArrowheads="1"/>
          </p:cNvPicPr>
          <p:nvPr/>
        </p:nvPicPr>
        <p:blipFill>
          <a:blip r:embed="rId2">
            <a:biLevel thresh="50000"/>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4025362" y="5722033"/>
            <a:ext cx="3342335" cy="626841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ep 3"/>
          <p:cNvGrpSpPr/>
          <p:nvPr/>
        </p:nvGrpSpPr>
        <p:grpSpPr>
          <a:xfrm>
            <a:off x="-1503394" y="-412300"/>
            <a:ext cx="12662842" cy="3416174"/>
            <a:chOff x="-2430780" y="3864451"/>
            <a:chExt cx="12662842" cy="3416174"/>
          </a:xfrm>
        </p:grpSpPr>
        <p:pic>
          <p:nvPicPr>
            <p:cNvPr id="5" name="Afbeelding 4"/>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87504">
              <a:off x="-1239010" y="4705613"/>
              <a:ext cx="11471072" cy="2575012"/>
            </a:xfrm>
            <a:prstGeom prst="rect">
              <a:avLst/>
            </a:prstGeom>
          </p:spPr>
        </p:pic>
        <p:sp>
          <p:nvSpPr>
            <p:cNvPr id="6" name="Rechthoek 5"/>
            <p:cNvSpPr/>
            <p:nvPr/>
          </p:nvSpPr>
          <p:spPr>
            <a:xfrm rot="21393597">
              <a:off x="-2430780" y="3864451"/>
              <a:ext cx="12421235" cy="2048510"/>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sp>
        <p:nvSpPr>
          <p:cNvPr id="9" name="Tekstvak 8"/>
          <p:cNvSpPr txBox="1"/>
          <p:nvPr/>
        </p:nvSpPr>
        <p:spPr>
          <a:xfrm>
            <a:off x="275626" y="487430"/>
            <a:ext cx="6990691" cy="1015663"/>
          </a:xfrm>
          <a:prstGeom prst="rect">
            <a:avLst/>
          </a:prstGeom>
          <a:noFill/>
        </p:spPr>
        <p:txBody>
          <a:bodyPr wrap="square" rtlCol="0">
            <a:spAutoFit/>
          </a:bodyPr>
          <a:lstStyle/>
          <a:p>
            <a:r>
              <a:rPr lang="nl-NL" sz="6000" b="1" dirty="0">
                <a:solidFill>
                  <a:srgbClr val="FFFF00"/>
                </a:solidFill>
              </a:rPr>
              <a:t>GELE KAART</a:t>
            </a:r>
          </a:p>
        </p:txBody>
      </p:sp>
      <p:grpSp>
        <p:nvGrpSpPr>
          <p:cNvPr id="78" name="Groep 77"/>
          <p:cNvGrpSpPr/>
          <p:nvPr/>
        </p:nvGrpSpPr>
        <p:grpSpPr>
          <a:xfrm>
            <a:off x="-1168707" y="11345097"/>
            <a:ext cx="15598148" cy="4889414"/>
            <a:chOff x="-1163625" y="10815784"/>
            <a:chExt cx="15598148" cy="4889414"/>
          </a:xfrm>
        </p:grpSpPr>
        <p:sp>
          <p:nvSpPr>
            <p:cNvPr id="85" name="Rechthoek 84"/>
            <p:cNvSpPr/>
            <p:nvPr/>
          </p:nvSpPr>
          <p:spPr>
            <a:xfrm rot="21393597">
              <a:off x="-253011" y="12580315"/>
              <a:ext cx="12421235" cy="312488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a:p>
          </p:txBody>
        </p:sp>
        <p:grpSp>
          <p:nvGrpSpPr>
            <p:cNvPr id="11" name="Groep 10"/>
            <p:cNvGrpSpPr/>
            <p:nvPr/>
          </p:nvGrpSpPr>
          <p:grpSpPr>
            <a:xfrm>
              <a:off x="-1163625" y="10815784"/>
              <a:ext cx="15598148" cy="3416910"/>
              <a:chOff x="-1163625" y="4527365"/>
              <a:chExt cx="15598148" cy="3416910"/>
            </a:xfrm>
          </p:grpSpPr>
          <p:pic>
            <p:nvPicPr>
              <p:cNvPr id="8" name="Afbeelding 7"/>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21322003">
                <a:off x="-1163625" y="5008358"/>
                <a:ext cx="10764636" cy="2935917"/>
              </a:xfrm>
              <a:prstGeom prst="rect">
                <a:avLst/>
              </a:prstGeom>
            </p:spPr>
          </p:pic>
          <p:pic>
            <p:nvPicPr>
              <p:cNvPr id="10" name="Afbeelding 9"/>
              <p:cNvPicPr/>
              <p:nvPr/>
            </p:nvPicPr>
            <p:blipFill rotWithShape="1">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l="34404" r="-1"/>
              <a:stretch/>
            </p:blipFill>
            <p:spPr>
              <a:xfrm rot="21322003">
                <a:off x="7373360" y="4527365"/>
                <a:ext cx="7061163" cy="2935917"/>
              </a:xfrm>
              <a:prstGeom prst="rect">
                <a:avLst/>
              </a:prstGeom>
            </p:spPr>
          </p:pic>
        </p:grpSp>
      </p:grpSp>
      <p:grpSp>
        <p:nvGrpSpPr>
          <p:cNvPr id="15" name="Groep 14"/>
          <p:cNvGrpSpPr/>
          <p:nvPr/>
        </p:nvGrpSpPr>
        <p:grpSpPr>
          <a:xfrm>
            <a:off x="7075832" y="3070889"/>
            <a:ext cx="3279970" cy="2095427"/>
            <a:chOff x="417095" y="2358986"/>
            <a:chExt cx="2197769" cy="3352597"/>
          </a:xfrm>
        </p:grpSpPr>
        <p:sp>
          <p:nvSpPr>
            <p:cNvPr id="16" name="Afgeronde rechthoek 15"/>
            <p:cNvSpPr/>
            <p:nvPr/>
          </p:nvSpPr>
          <p:spPr>
            <a:xfrm>
              <a:off x="417095" y="2358986"/>
              <a:ext cx="2197769" cy="2750500"/>
            </a:xfrm>
            <a:prstGeom prst="roundRect">
              <a:avLst>
                <a:gd name="adj" fmla="val 10368"/>
              </a:avLst>
            </a:prstGeom>
            <a:no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545477" y="2461547"/>
              <a:ext cx="1950783" cy="3250036"/>
            </a:xfrm>
            <a:prstGeom prst="rect">
              <a:avLst/>
            </a:prstGeom>
            <a:noFill/>
          </p:spPr>
          <p:txBody>
            <a:bodyPr wrap="square" rtlCol="0">
              <a:spAutoFit/>
            </a:bodyPr>
            <a:lstStyle/>
            <a:p>
              <a:r>
                <a:rPr lang="nl-NL" sz="1400" dirty="0"/>
                <a:t>Je voert een gesprek met je docent over de Gele Kaart.</a:t>
              </a:r>
            </a:p>
            <a:p>
              <a:r>
                <a:rPr lang="nl-NL" sz="1400" dirty="0"/>
                <a:t>Je blijft één lesuur na bij Bureau leerlingzaken.</a:t>
              </a:r>
            </a:p>
            <a:p>
              <a:r>
                <a:rPr lang="nl-NL" sz="1400" dirty="0"/>
                <a:t>De aanwezigheidscoach informeert jou en je ouder(s)/verzorger(s).</a:t>
              </a:r>
            </a:p>
            <a:p>
              <a:r>
                <a:rPr lang="nl-NL" sz="1400" dirty="0"/>
                <a:t> </a:t>
              </a:r>
            </a:p>
            <a:p>
              <a:endParaRPr lang="nl-NL" sz="1400" dirty="0">
                <a:solidFill>
                  <a:srgbClr val="FF0000"/>
                </a:solidFill>
              </a:endParaRPr>
            </a:p>
            <a:p>
              <a:endParaRPr lang="nl-NL" sz="1400" dirty="0"/>
            </a:p>
          </p:txBody>
        </p:sp>
      </p:grpSp>
      <p:grpSp>
        <p:nvGrpSpPr>
          <p:cNvPr id="22" name="Groep 21"/>
          <p:cNvGrpSpPr/>
          <p:nvPr/>
        </p:nvGrpSpPr>
        <p:grpSpPr>
          <a:xfrm>
            <a:off x="4515877" y="3056928"/>
            <a:ext cx="2210747" cy="2631775"/>
            <a:chOff x="417095" y="2340474"/>
            <a:chExt cx="2197769" cy="1365035"/>
          </a:xfrm>
        </p:grpSpPr>
        <p:sp>
          <p:nvSpPr>
            <p:cNvPr id="23" name="Afgeronde rechthoek 22"/>
            <p:cNvSpPr/>
            <p:nvPr/>
          </p:nvSpPr>
          <p:spPr>
            <a:xfrm>
              <a:off x="417095" y="2340474"/>
              <a:ext cx="2197769" cy="1365035"/>
            </a:xfrm>
            <a:prstGeom prst="roundRect">
              <a:avLst>
                <a:gd name="adj" fmla="val 11027"/>
              </a:avLst>
            </a:prstGeom>
            <a:solidFill>
              <a:schemeClr val="bg1"/>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kstvak 23"/>
            <p:cNvSpPr txBox="1"/>
            <p:nvPr/>
          </p:nvSpPr>
          <p:spPr>
            <a:xfrm>
              <a:off x="562036" y="2392224"/>
              <a:ext cx="1957136" cy="1277087"/>
            </a:xfrm>
            <a:prstGeom prst="rect">
              <a:avLst/>
            </a:prstGeom>
            <a:noFill/>
          </p:spPr>
          <p:txBody>
            <a:bodyPr wrap="square" rtlCol="0">
              <a:spAutoFit/>
            </a:bodyPr>
            <a:lstStyle/>
            <a:p>
              <a:r>
                <a:rPr lang="nl-NL" sz="1400" dirty="0"/>
                <a:t>Vijf minuten voor het einde van het lesuur ga je terug naar de les.</a:t>
              </a:r>
            </a:p>
            <a:p>
              <a:r>
                <a:rPr lang="nl-NL" sz="1400" dirty="0"/>
                <a:t>Je maakt een afspraak met je docent voor een gesprek over de gele kaart of bespreekt op dat moment welke afspraken jullie maken om een gele kaart in de toekomst te voorkomen.</a:t>
              </a:r>
            </a:p>
          </p:txBody>
        </p:sp>
      </p:grpSp>
      <p:grpSp>
        <p:nvGrpSpPr>
          <p:cNvPr id="26" name="Groep 25"/>
          <p:cNvGrpSpPr/>
          <p:nvPr/>
        </p:nvGrpSpPr>
        <p:grpSpPr>
          <a:xfrm>
            <a:off x="1947086" y="4633771"/>
            <a:ext cx="2234312" cy="1830569"/>
            <a:chOff x="417095" y="2358986"/>
            <a:chExt cx="2197769" cy="3142789"/>
          </a:xfrm>
        </p:grpSpPr>
        <p:sp>
          <p:nvSpPr>
            <p:cNvPr id="27" name="Afgeronde rechthoek 26"/>
            <p:cNvSpPr/>
            <p:nvPr/>
          </p:nvSpPr>
          <p:spPr>
            <a:xfrm>
              <a:off x="417095" y="2358986"/>
              <a:ext cx="2197769" cy="2618172"/>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Tekstvak 27"/>
            <p:cNvSpPr txBox="1"/>
            <p:nvPr/>
          </p:nvSpPr>
          <p:spPr>
            <a:xfrm>
              <a:off x="641849" y="2422223"/>
              <a:ext cx="1877510" cy="3079552"/>
            </a:xfrm>
            <a:prstGeom prst="rect">
              <a:avLst/>
            </a:prstGeom>
            <a:noFill/>
          </p:spPr>
          <p:txBody>
            <a:bodyPr wrap="square" rtlCol="0">
              <a:spAutoFit/>
            </a:bodyPr>
            <a:lstStyle/>
            <a:p>
              <a:r>
                <a:rPr lang="nl-NL" sz="1400" dirty="0"/>
                <a:t>De aanwezigheidscoach registreert de Gele Kaart in Somtoday (XV). Er wordt een nablijfafspraak voor je ingepland.</a:t>
              </a:r>
            </a:p>
            <a:p>
              <a:endParaRPr lang="nl-NL" sz="1400" b="1" dirty="0"/>
            </a:p>
          </p:txBody>
        </p:sp>
      </p:grpSp>
      <p:grpSp>
        <p:nvGrpSpPr>
          <p:cNvPr id="33" name="Groep 32"/>
          <p:cNvGrpSpPr/>
          <p:nvPr/>
        </p:nvGrpSpPr>
        <p:grpSpPr>
          <a:xfrm>
            <a:off x="7075832" y="6324866"/>
            <a:ext cx="3279969" cy="2585645"/>
            <a:chOff x="417095" y="2358986"/>
            <a:chExt cx="2131833" cy="4136929"/>
          </a:xfrm>
        </p:grpSpPr>
        <p:sp>
          <p:nvSpPr>
            <p:cNvPr id="34" name="Afgeronde rechthoek 33"/>
            <p:cNvSpPr/>
            <p:nvPr/>
          </p:nvSpPr>
          <p:spPr>
            <a:xfrm>
              <a:off x="417095" y="2358986"/>
              <a:ext cx="2131833" cy="3721587"/>
            </a:xfrm>
            <a:prstGeom prst="roundRect">
              <a:avLst>
                <a:gd name="adj" fmla="val 1568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5" name="Tekstvak 34"/>
            <p:cNvSpPr txBox="1"/>
            <p:nvPr/>
          </p:nvSpPr>
          <p:spPr>
            <a:xfrm>
              <a:off x="1004122" y="2556472"/>
              <a:ext cx="1522330" cy="3939443"/>
            </a:xfrm>
            <a:prstGeom prst="rect">
              <a:avLst/>
            </a:prstGeom>
            <a:noFill/>
          </p:spPr>
          <p:txBody>
            <a:bodyPr wrap="square" rtlCol="0">
              <a:spAutoFit/>
            </a:bodyPr>
            <a:lstStyle/>
            <a:p>
              <a:r>
                <a:rPr lang="nl-NL" sz="1400" dirty="0"/>
                <a:t>Je bent je nablijfafspraak niet nagekomen en/of je hebt geen gesprek gevoerd met je docent. Er wordt opnieuw een lesuur ingepland bij Bureau leerlingzaken. Je ouders worden hierover geïnformeerd. De afspraak hiervoor verschijnt in Somtoday.  </a:t>
              </a:r>
            </a:p>
            <a:p>
              <a:endParaRPr lang="nl-NL" sz="1400" dirty="0"/>
            </a:p>
          </p:txBody>
        </p:sp>
      </p:grpSp>
      <p:pic>
        <p:nvPicPr>
          <p:cNvPr id="41" name="Afbeelding 40"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6523905" y="3945309"/>
            <a:ext cx="709842" cy="518530"/>
          </a:xfrm>
          <a:prstGeom prst="rect">
            <a:avLst/>
          </a:prstGeom>
          <a:noFill/>
          <a:ln>
            <a:noFill/>
          </a:ln>
          <a:extLst>
            <a:ext uri="{53640926-AAD7-44D8-BBD7-CCE9431645EC}">
              <a14:shadowObscured xmlns:a14="http://schemas.microsoft.com/office/drawing/2010/main"/>
            </a:ext>
          </a:extLst>
        </p:spPr>
      </p:pic>
      <p:sp>
        <p:nvSpPr>
          <p:cNvPr id="79" name="Boog 78"/>
          <p:cNvSpPr/>
          <p:nvPr/>
        </p:nvSpPr>
        <p:spPr>
          <a:xfrm rot="9346799">
            <a:off x="3219924" y="6092194"/>
            <a:ext cx="368384" cy="232414"/>
          </a:xfrm>
          <a:prstGeom prst="arc">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pic>
        <p:nvPicPr>
          <p:cNvPr id="3" name="Afbeelding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02466" y="13058201"/>
            <a:ext cx="1918753" cy="1918753"/>
          </a:xfrm>
          <a:prstGeom prst="rect">
            <a:avLst/>
          </a:prstGeom>
        </p:spPr>
      </p:pic>
      <p:grpSp>
        <p:nvGrpSpPr>
          <p:cNvPr id="84" name="Groep 83"/>
          <p:cNvGrpSpPr/>
          <p:nvPr/>
        </p:nvGrpSpPr>
        <p:grpSpPr>
          <a:xfrm>
            <a:off x="275626" y="4733508"/>
            <a:ext cx="1454010" cy="1424155"/>
            <a:chOff x="417095" y="-743731"/>
            <a:chExt cx="2197769" cy="2627591"/>
          </a:xfrm>
        </p:grpSpPr>
        <p:sp>
          <p:nvSpPr>
            <p:cNvPr id="89" name="Afgeronde rechthoek 88"/>
            <p:cNvSpPr/>
            <p:nvPr/>
          </p:nvSpPr>
          <p:spPr>
            <a:xfrm>
              <a:off x="417095" y="-743731"/>
              <a:ext cx="2197769" cy="2627591"/>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0" name="Tekstvak 89"/>
            <p:cNvSpPr txBox="1"/>
            <p:nvPr/>
          </p:nvSpPr>
          <p:spPr>
            <a:xfrm>
              <a:off x="537411" y="-2702"/>
              <a:ext cx="1957136" cy="965350"/>
            </a:xfrm>
            <a:prstGeom prst="rect">
              <a:avLst/>
            </a:prstGeom>
            <a:noFill/>
          </p:spPr>
          <p:txBody>
            <a:bodyPr wrap="square" rtlCol="0">
              <a:spAutoFit/>
            </a:bodyPr>
            <a:lstStyle/>
            <a:p>
              <a:pPr algn="ctr"/>
              <a:r>
                <a:rPr lang="nl-NL" sz="1400" b="1" dirty="0"/>
                <a:t>JE KRIJGT EEN GELE KAART</a:t>
              </a:r>
            </a:p>
          </p:txBody>
        </p:sp>
      </p:grpSp>
      <p:grpSp>
        <p:nvGrpSpPr>
          <p:cNvPr id="91" name="Groep 90"/>
          <p:cNvGrpSpPr/>
          <p:nvPr/>
        </p:nvGrpSpPr>
        <p:grpSpPr>
          <a:xfrm>
            <a:off x="2022280" y="6430843"/>
            <a:ext cx="2159118" cy="1484846"/>
            <a:chOff x="417095" y="2358986"/>
            <a:chExt cx="2197769" cy="2739568"/>
          </a:xfrm>
        </p:grpSpPr>
        <p:sp>
          <p:nvSpPr>
            <p:cNvPr id="103" name="Afgeronde rechthoek 102"/>
            <p:cNvSpPr/>
            <p:nvPr/>
          </p:nvSpPr>
          <p:spPr>
            <a:xfrm>
              <a:off x="417095" y="2358986"/>
              <a:ext cx="2197769" cy="261817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7" name="Tekstvak 116"/>
            <p:cNvSpPr txBox="1"/>
            <p:nvPr/>
          </p:nvSpPr>
          <p:spPr>
            <a:xfrm>
              <a:off x="565342" y="2543213"/>
              <a:ext cx="1957136" cy="2555341"/>
            </a:xfrm>
            <a:prstGeom prst="rect">
              <a:avLst/>
            </a:prstGeom>
            <a:noFill/>
          </p:spPr>
          <p:txBody>
            <a:bodyPr wrap="square" rtlCol="0">
              <a:spAutoFit/>
            </a:bodyPr>
            <a:lstStyle/>
            <a:p>
              <a:r>
                <a:rPr lang="nl-NL" sz="1400" dirty="0"/>
                <a:t>Je docent neemt contact op met je ouder(s)/verzorger(s) om de Gele Kaart te bespreken.</a:t>
              </a:r>
            </a:p>
            <a:p>
              <a:endParaRPr lang="nl-NL" sz="1400" b="1" dirty="0"/>
            </a:p>
          </p:txBody>
        </p:sp>
      </p:grpSp>
      <p:grpSp>
        <p:nvGrpSpPr>
          <p:cNvPr id="121" name="Groep 120"/>
          <p:cNvGrpSpPr/>
          <p:nvPr/>
        </p:nvGrpSpPr>
        <p:grpSpPr>
          <a:xfrm>
            <a:off x="2006856" y="3069944"/>
            <a:ext cx="2159118" cy="1419049"/>
            <a:chOff x="417095" y="2358986"/>
            <a:chExt cx="2197769" cy="2618171"/>
          </a:xfrm>
        </p:grpSpPr>
        <p:sp>
          <p:nvSpPr>
            <p:cNvPr id="122" name="Afgeronde rechthoek 121"/>
            <p:cNvSpPr/>
            <p:nvPr/>
          </p:nvSpPr>
          <p:spPr>
            <a:xfrm>
              <a:off x="417095" y="2358986"/>
              <a:ext cx="2197769" cy="2618171"/>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9" name="Tekstvak 128"/>
            <p:cNvSpPr txBox="1"/>
            <p:nvPr/>
          </p:nvSpPr>
          <p:spPr>
            <a:xfrm>
              <a:off x="532546" y="2553394"/>
              <a:ext cx="2016640" cy="567854"/>
            </a:xfrm>
            <a:prstGeom prst="rect">
              <a:avLst/>
            </a:prstGeom>
            <a:noFill/>
          </p:spPr>
          <p:txBody>
            <a:bodyPr wrap="square" rtlCol="0">
              <a:spAutoFit/>
            </a:bodyPr>
            <a:lstStyle/>
            <a:p>
              <a:endParaRPr lang="nl-NL" sz="1400" b="1" dirty="0"/>
            </a:p>
          </p:txBody>
        </p:sp>
      </p:grpSp>
      <p:grpSp>
        <p:nvGrpSpPr>
          <p:cNvPr id="25" name="Groep 24"/>
          <p:cNvGrpSpPr/>
          <p:nvPr/>
        </p:nvGrpSpPr>
        <p:grpSpPr>
          <a:xfrm>
            <a:off x="7075832" y="5004424"/>
            <a:ext cx="2603744" cy="1246703"/>
            <a:chOff x="7781680" y="7747624"/>
            <a:chExt cx="2603744" cy="1246703"/>
          </a:xfrm>
        </p:grpSpPr>
        <p:grpSp>
          <p:nvGrpSpPr>
            <p:cNvPr id="160" name="Groep 159"/>
            <p:cNvGrpSpPr/>
            <p:nvPr/>
          </p:nvGrpSpPr>
          <p:grpSpPr>
            <a:xfrm>
              <a:off x="7781680" y="7747624"/>
              <a:ext cx="2603744" cy="1246703"/>
              <a:chOff x="351387" y="2358988"/>
              <a:chExt cx="1807828" cy="1994672"/>
            </a:xfrm>
          </p:grpSpPr>
          <p:sp>
            <p:nvSpPr>
              <p:cNvPr id="161" name="Afgeronde rechthoek 160"/>
              <p:cNvSpPr/>
              <p:nvPr/>
            </p:nvSpPr>
            <p:spPr>
              <a:xfrm>
                <a:off x="351387" y="2358988"/>
                <a:ext cx="1787259" cy="1699475"/>
              </a:xfrm>
              <a:prstGeom prst="roundRect">
                <a:avLst>
                  <a:gd name="adj" fmla="val 21198"/>
                </a:avLst>
              </a:prstGeom>
              <a:solidFill>
                <a:schemeClr val="bg1"/>
              </a:solid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2" name="Tekstvak 161"/>
              <p:cNvSpPr txBox="1"/>
              <p:nvPr/>
            </p:nvSpPr>
            <p:spPr>
              <a:xfrm>
                <a:off x="978482" y="2482428"/>
                <a:ext cx="1180733" cy="1871232"/>
              </a:xfrm>
              <a:prstGeom prst="rect">
                <a:avLst/>
              </a:prstGeom>
              <a:noFill/>
            </p:spPr>
            <p:txBody>
              <a:bodyPr wrap="square" rtlCol="0">
                <a:spAutoFit/>
              </a:bodyPr>
              <a:lstStyle/>
              <a:p>
                <a:r>
                  <a:rPr lang="nl-NL" sz="1400" dirty="0"/>
                  <a:t>Je hebt een gesprek gehad en een lesuur ingehaald.</a:t>
                </a:r>
              </a:p>
              <a:p>
                <a:r>
                  <a:rPr lang="nl-NL" sz="1400" b="1" dirty="0">
                    <a:solidFill>
                      <a:srgbClr val="7CBF00"/>
                    </a:solidFill>
                  </a:rPr>
                  <a:t>KLAAR! </a:t>
                </a:r>
              </a:p>
              <a:p>
                <a:endParaRPr lang="nl-NL" sz="1400" dirty="0"/>
              </a:p>
            </p:txBody>
          </p:sp>
        </p:grpSp>
        <p:pic>
          <p:nvPicPr>
            <p:cNvPr id="163" name="Afbeelding 162" descr="Green tick symbol and red cross sign in circle Vector Image"/>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7897951" y="7909550"/>
              <a:ext cx="651348" cy="674939"/>
            </a:xfrm>
            <a:prstGeom prst="rect">
              <a:avLst/>
            </a:prstGeom>
            <a:noFill/>
            <a:ln>
              <a:noFill/>
            </a:ln>
            <a:extLst>
              <a:ext uri="{53640926-AAD7-44D8-BBD7-CCE9431645EC}">
                <a14:shadowObscured xmlns:a14="http://schemas.microsoft.com/office/drawing/2010/main"/>
              </a:ext>
            </a:extLst>
          </p:spPr>
        </p:pic>
      </p:grpSp>
      <p:pic>
        <p:nvPicPr>
          <p:cNvPr id="164" name="Afbeelding 163" descr="Green tick symbol and red cross sign in circle Vector Image"/>
          <p:cNvPicPr>
            <a:picLocks noChangeAspect="1"/>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50498" t="14961" b="24116"/>
          <a:stretch/>
        </p:blipFill>
        <p:spPr bwMode="auto">
          <a:xfrm>
            <a:off x="7192103" y="6464340"/>
            <a:ext cx="751068" cy="720824"/>
          </a:xfrm>
          <a:prstGeom prst="rect">
            <a:avLst/>
          </a:prstGeom>
          <a:noFill/>
          <a:ln>
            <a:noFill/>
          </a:ln>
          <a:extLst>
            <a:ext uri="{53640926-AAD7-44D8-BBD7-CCE9431645EC}">
              <a14:shadowObscured xmlns:a14="http://schemas.microsoft.com/office/drawing/2010/main"/>
            </a:ext>
          </a:extLst>
        </p:spPr>
      </p:pic>
      <p:sp>
        <p:nvSpPr>
          <p:cNvPr id="7" name="Rechthoek 6"/>
          <p:cNvSpPr/>
          <p:nvPr/>
        </p:nvSpPr>
        <p:spPr>
          <a:xfrm>
            <a:off x="2098414" y="3099062"/>
            <a:ext cx="2082983" cy="1169551"/>
          </a:xfrm>
          <a:prstGeom prst="rect">
            <a:avLst/>
          </a:prstGeom>
        </p:spPr>
        <p:txBody>
          <a:bodyPr wrap="square">
            <a:spAutoFit/>
          </a:bodyPr>
          <a:lstStyle/>
          <a:p>
            <a:r>
              <a:rPr lang="nl-NL" sz="1400" dirty="0"/>
              <a:t>Je meldt je bij de aanwezigheidscoach en vult daar de Gele Kaart in. </a:t>
            </a:r>
          </a:p>
          <a:p>
            <a:r>
              <a:rPr lang="nl-NL" sz="1400" dirty="0"/>
              <a:t>Daarna ga je daar aan je schoolwerk.</a:t>
            </a:r>
          </a:p>
        </p:txBody>
      </p:sp>
      <p:pic>
        <p:nvPicPr>
          <p:cNvPr id="186" name="Afbeelding 185"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8993155" y="5281827"/>
            <a:ext cx="1660481" cy="378692"/>
          </a:xfrm>
          <a:prstGeom prst="rect">
            <a:avLst/>
          </a:prstGeom>
          <a:noFill/>
          <a:ln>
            <a:noFill/>
          </a:ln>
          <a:extLst>
            <a:ext uri="{53640926-AAD7-44D8-BBD7-CCE9431645EC}">
              <a14:shadowObscured xmlns:a14="http://schemas.microsoft.com/office/drawing/2010/main"/>
            </a:ext>
          </a:extLst>
        </p:spPr>
      </p:pic>
      <p:pic>
        <p:nvPicPr>
          <p:cNvPr id="187" name="Afbeelding 186"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87039" t="4525" b="80011"/>
          <a:stretch/>
        </p:blipFill>
        <p:spPr bwMode="auto">
          <a:xfrm rot="5400000">
            <a:off x="9778389" y="6046471"/>
            <a:ext cx="358819" cy="522044"/>
          </a:xfrm>
          <a:prstGeom prst="rect">
            <a:avLst/>
          </a:prstGeom>
          <a:noFill/>
          <a:ln>
            <a:noFill/>
          </a:ln>
          <a:extLst>
            <a:ext uri="{53640926-AAD7-44D8-BBD7-CCE9431645EC}">
              <a14:shadowObscured xmlns:a14="http://schemas.microsoft.com/office/drawing/2010/main"/>
            </a:ext>
          </a:extLst>
        </p:spPr>
      </p:pic>
      <p:grpSp>
        <p:nvGrpSpPr>
          <p:cNvPr id="188" name="Groep 187"/>
          <p:cNvGrpSpPr/>
          <p:nvPr/>
        </p:nvGrpSpPr>
        <p:grpSpPr>
          <a:xfrm>
            <a:off x="7041250" y="10254319"/>
            <a:ext cx="3314551" cy="1309898"/>
            <a:chOff x="417095" y="2358986"/>
            <a:chExt cx="2164113" cy="2656705"/>
          </a:xfrm>
        </p:grpSpPr>
        <p:sp>
          <p:nvSpPr>
            <p:cNvPr id="189" name="Afgeronde rechthoek 188"/>
            <p:cNvSpPr/>
            <p:nvPr/>
          </p:nvSpPr>
          <p:spPr>
            <a:xfrm>
              <a:off x="417095" y="2358986"/>
              <a:ext cx="2131833" cy="2656705"/>
            </a:xfrm>
            <a:prstGeom prst="roundRect">
              <a:avLst>
                <a:gd name="adj" fmla="val 1568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0" name="Tekstvak 189"/>
            <p:cNvSpPr txBox="1"/>
            <p:nvPr/>
          </p:nvSpPr>
          <p:spPr>
            <a:xfrm>
              <a:off x="969630" y="2471182"/>
              <a:ext cx="1611578" cy="2215937"/>
            </a:xfrm>
            <a:prstGeom prst="rect">
              <a:avLst/>
            </a:prstGeom>
            <a:noFill/>
          </p:spPr>
          <p:txBody>
            <a:bodyPr wrap="square" rtlCol="0">
              <a:spAutoFit/>
            </a:bodyPr>
            <a:lstStyle/>
            <a:p>
              <a:r>
                <a:rPr lang="nl-NL" sz="1400" dirty="0"/>
                <a:t>Je bent de nieuwe </a:t>
              </a:r>
              <a:r>
                <a:rPr lang="nl-NL" sz="1400" dirty="0" err="1"/>
                <a:t>nablijfafspra</a:t>
              </a:r>
              <a:r>
                <a:rPr lang="nl-NL" sz="1400" dirty="0"/>
                <a:t>(a)k(en) niet nagekomen. De straf is maatwerk.</a:t>
              </a:r>
              <a:endParaRPr lang="nl-NL" sz="1400" b="1" dirty="0">
                <a:solidFill>
                  <a:srgbClr val="FF0000"/>
                </a:solidFill>
              </a:endParaRPr>
            </a:p>
            <a:p>
              <a:r>
                <a:rPr lang="nl-NL" sz="1400" dirty="0"/>
                <a:t> </a:t>
              </a:r>
            </a:p>
            <a:p>
              <a:endParaRPr lang="nl-NL" sz="1400" dirty="0"/>
            </a:p>
          </p:txBody>
        </p:sp>
      </p:grpSp>
      <p:pic>
        <p:nvPicPr>
          <p:cNvPr id="154" name="Afbeelding 153"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3917888" y="3972277"/>
            <a:ext cx="709842" cy="518530"/>
          </a:xfrm>
          <a:prstGeom prst="rect">
            <a:avLst/>
          </a:prstGeom>
          <a:noFill/>
          <a:ln>
            <a:noFill/>
          </a:ln>
          <a:extLst>
            <a:ext uri="{53640926-AAD7-44D8-BBD7-CCE9431645EC}">
              <a14:shadowObscured xmlns:a14="http://schemas.microsoft.com/office/drawing/2010/main"/>
            </a:ext>
          </a:extLst>
        </p:spPr>
      </p:pic>
      <p:pic>
        <p:nvPicPr>
          <p:cNvPr id="192" name="Afbeelding 191"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985771" y="4283677"/>
            <a:ext cx="1081482" cy="330089"/>
          </a:xfrm>
          <a:prstGeom prst="rect">
            <a:avLst/>
          </a:prstGeom>
          <a:noFill/>
          <a:ln>
            <a:noFill/>
          </a:ln>
          <a:extLst>
            <a:ext uri="{53640926-AAD7-44D8-BBD7-CCE9431645EC}">
              <a14:shadowObscured xmlns:a14="http://schemas.microsoft.com/office/drawing/2010/main"/>
            </a:ext>
          </a:extLst>
        </p:spPr>
      </p:pic>
      <p:pic>
        <p:nvPicPr>
          <p:cNvPr id="193" name="Afbeelding 192"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14872" t="1" r="69055" b="83060"/>
          <a:stretch/>
        </p:blipFill>
        <p:spPr bwMode="auto">
          <a:xfrm rot="13418571" flipH="1" flipV="1">
            <a:off x="1552785" y="3470425"/>
            <a:ext cx="478687" cy="569983"/>
          </a:xfrm>
          <a:prstGeom prst="rect">
            <a:avLst/>
          </a:prstGeom>
          <a:noFill/>
          <a:ln>
            <a:noFill/>
          </a:ln>
          <a:extLst>
            <a:ext uri="{53640926-AAD7-44D8-BBD7-CCE9431645EC}">
              <a14:shadowObscured xmlns:a14="http://schemas.microsoft.com/office/drawing/2010/main"/>
            </a:ext>
          </a:extLst>
        </p:spPr>
      </p:pic>
      <p:pic>
        <p:nvPicPr>
          <p:cNvPr id="194" name="Afbeelding 193"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81483" t="4989" b="80011"/>
          <a:stretch/>
        </p:blipFill>
        <p:spPr bwMode="auto">
          <a:xfrm>
            <a:off x="1588165" y="5113419"/>
            <a:ext cx="512651" cy="506383"/>
          </a:xfrm>
          <a:prstGeom prst="rect">
            <a:avLst/>
          </a:prstGeom>
          <a:noFill/>
          <a:ln>
            <a:noFill/>
          </a:ln>
          <a:extLst>
            <a:ext uri="{53640926-AAD7-44D8-BBD7-CCE9431645EC}">
              <a14:shadowObscured xmlns:a14="http://schemas.microsoft.com/office/drawing/2010/main"/>
            </a:ext>
          </a:extLst>
        </p:spPr>
      </p:pic>
      <p:pic>
        <p:nvPicPr>
          <p:cNvPr id="195" name="Afbeelding 194"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1017856" y="6168631"/>
            <a:ext cx="1081482" cy="330089"/>
          </a:xfrm>
          <a:prstGeom prst="rect">
            <a:avLst/>
          </a:prstGeom>
          <a:noFill/>
          <a:ln>
            <a:noFill/>
          </a:ln>
          <a:extLst>
            <a:ext uri="{53640926-AAD7-44D8-BBD7-CCE9431645EC}">
              <a14:shadowObscured xmlns:a14="http://schemas.microsoft.com/office/drawing/2010/main"/>
            </a:ext>
          </a:extLst>
        </p:spPr>
      </p:pic>
      <p:pic>
        <p:nvPicPr>
          <p:cNvPr id="196" name="Afbeelding 195"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14872" r="68343" b="83646"/>
          <a:stretch/>
        </p:blipFill>
        <p:spPr bwMode="auto">
          <a:xfrm rot="19289243" flipV="1">
            <a:off x="1576017" y="6682189"/>
            <a:ext cx="539411" cy="616249"/>
          </a:xfrm>
          <a:prstGeom prst="rect">
            <a:avLst/>
          </a:prstGeom>
          <a:noFill/>
          <a:ln>
            <a:noFill/>
          </a:ln>
          <a:extLst>
            <a:ext uri="{53640926-AAD7-44D8-BBD7-CCE9431645EC}">
              <a14:shadowObscured xmlns:a14="http://schemas.microsoft.com/office/drawing/2010/main"/>
            </a:ext>
          </a:extLst>
        </p:spPr>
      </p:pic>
      <p:pic>
        <p:nvPicPr>
          <p:cNvPr id="197" name="Afbeelding 196"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400000">
            <a:off x="7571529" y="8557940"/>
            <a:ext cx="709842" cy="518530"/>
          </a:xfrm>
          <a:prstGeom prst="rect">
            <a:avLst/>
          </a:prstGeom>
          <a:noFill/>
          <a:ln>
            <a:noFill/>
          </a:ln>
          <a:extLst>
            <a:ext uri="{53640926-AAD7-44D8-BBD7-CCE9431645EC}">
              <a14:shadowObscured xmlns:a14="http://schemas.microsoft.com/office/drawing/2010/main"/>
            </a:ext>
          </a:extLst>
        </p:spPr>
      </p:pic>
      <p:grpSp>
        <p:nvGrpSpPr>
          <p:cNvPr id="198" name="Groep 197"/>
          <p:cNvGrpSpPr/>
          <p:nvPr/>
        </p:nvGrpSpPr>
        <p:grpSpPr>
          <a:xfrm>
            <a:off x="275626" y="9604079"/>
            <a:ext cx="1454010" cy="3422460"/>
            <a:chOff x="417095" y="-743731"/>
            <a:chExt cx="2197769" cy="2934735"/>
          </a:xfrm>
        </p:grpSpPr>
        <p:sp>
          <p:nvSpPr>
            <p:cNvPr id="199" name="Afgeronde rechthoek 198"/>
            <p:cNvSpPr/>
            <p:nvPr/>
          </p:nvSpPr>
          <p:spPr>
            <a:xfrm>
              <a:off x="417095" y="-743731"/>
              <a:ext cx="2197769" cy="2627591"/>
            </a:xfrm>
            <a:prstGeom prst="round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0" name="Tekstvak 199"/>
            <p:cNvSpPr txBox="1"/>
            <p:nvPr/>
          </p:nvSpPr>
          <p:spPr>
            <a:xfrm>
              <a:off x="485575" y="-252204"/>
              <a:ext cx="1957136" cy="2443208"/>
            </a:xfrm>
            <a:prstGeom prst="rect">
              <a:avLst/>
            </a:prstGeom>
            <a:noFill/>
          </p:spPr>
          <p:txBody>
            <a:bodyPr wrap="square" rtlCol="0">
              <a:spAutoFit/>
            </a:bodyPr>
            <a:lstStyle/>
            <a:p>
              <a:pPr algn="ctr"/>
              <a:r>
                <a:rPr lang="nl-NL" sz="1400" b="1" dirty="0"/>
                <a:t>JE KRIJGT REGELMATIG EEN GELE KAART EN/OF JE KOMT DE NABLIJF-AFSPRAKEN NIET NA</a:t>
              </a:r>
            </a:p>
          </p:txBody>
        </p:sp>
      </p:grpSp>
      <p:grpSp>
        <p:nvGrpSpPr>
          <p:cNvPr id="201" name="Groep 200"/>
          <p:cNvGrpSpPr/>
          <p:nvPr/>
        </p:nvGrpSpPr>
        <p:grpSpPr>
          <a:xfrm>
            <a:off x="2006856" y="9629670"/>
            <a:ext cx="2620874" cy="3292175"/>
            <a:chOff x="417095" y="2378604"/>
            <a:chExt cx="2197769" cy="6074121"/>
          </a:xfrm>
          <a:noFill/>
        </p:grpSpPr>
        <p:sp>
          <p:nvSpPr>
            <p:cNvPr id="202" name="Afgeronde rechthoek 201"/>
            <p:cNvSpPr/>
            <p:nvPr/>
          </p:nvSpPr>
          <p:spPr>
            <a:xfrm>
              <a:off x="417095" y="2378604"/>
              <a:ext cx="2197769" cy="5626039"/>
            </a:xfrm>
            <a:prstGeom prst="roundRect">
              <a:avLst>
                <a:gd name="adj" fmla="val 9993"/>
              </a:avLst>
            </a:prstGeom>
            <a:gr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03" name="Tekstvak 202"/>
            <p:cNvSpPr txBox="1"/>
            <p:nvPr/>
          </p:nvSpPr>
          <p:spPr>
            <a:xfrm>
              <a:off x="1061674" y="2717408"/>
              <a:ext cx="1485358" cy="5735317"/>
            </a:xfrm>
            <a:prstGeom prst="rect">
              <a:avLst/>
            </a:prstGeom>
            <a:grpFill/>
            <a:ln>
              <a:noFill/>
            </a:ln>
          </p:spPr>
          <p:txBody>
            <a:bodyPr wrap="square" rtlCol="0">
              <a:spAutoFit/>
            </a:bodyPr>
            <a:lstStyle/>
            <a:p>
              <a:r>
                <a:rPr lang="nl-NL" sz="1400" dirty="0"/>
                <a:t>De aanwezigheids-coach informeert jouw mentor. Je hebt hierover een gesprek met je mentor en maakt afspraken. Wanneer dit niet helpt, volgt er een gesprek met je ouder(s)/verzorger(s) op school met </a:t>
              </a:r>
              <a:r>
                <a:rPr lang="nl-NL" sz="1400"/>
                <a:t>de mentor &amp; </a:t>
              </a:r>
              <a:r>
                <a:rPr lang="nl-NL" sz="1400" dirty="0"/>
                <a:t>leerlingbegeleider.</a:t>
              </a:r>
              <a:endParaRPr lang="nl-NL" sz="1400" i="1" dirty="0"/>
            </a:p>
            <a:p>
              <a:endParaRPr lang="nl-NL" sz="1400" b="1" i="1" dirty="0"/>
            </a:p>
          </p:txBody>
        </p:sp>
      </p:grpSp>
      <p:pic>
        <p:nvPicPr>
          <p:cNvPr id="204" name="Afbeelding 203"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a:off x="1445417" y="10823685"/>
            <a:ext cx="709842" cy="518530"/>
          </a:xfrm>
          <a:prstGeom prst="rect">
            <a:avLst/>
          </a:prstGeom>
          <a:noFill/>
          <a:ln>
            <a:noFill/>
          </a:ln>
          <a:extLst>
            <a:ext uri="{53640926-AAD7-44D8-BBD7-CCE9431645EC}">
              <a14:shadowObscured xmlns:a14="http://schemas.microsoft.com/office/drawing/2010/main"/>
            </a:ext>
          </a:extLst>
        </p:spPr>
      </p:pic>
      <p:pic>
        <p:nvPicPr>
          <p:cNvPr id="2070" name="Picture 22" descr="Swearing Icons - Download Free Vector Icons | Noun Projec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45516" y="439847"/>
            <a:ext cx="2167555" cy="2167555"/>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Fight | Free Icon"/>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101" y="7348677"/>
            <a:ext cx="2316803" cy="2316803"/>
          </a:xfrm>
          <a:prstGeom prst="rect">
            <a:avLst/>
          </a:prstGeom>
          <a:noFill/>
          <a:extLst>
            <a:ext uri="{909E8E84-426E-40DD-AFC4-6F175D3DCCD1}">
              <a14:hiddenFill xmlns:a14="http://schemas.microsoft.com/office/drawing/2010/main">
                <a:solidFill>
                  <a:srgbClr val="FFFFFF"/>
                </a:solidFill>
              </a14:hiddenFill>
            </a:ext>
          </a:extLst>
        </p:spPr>
      </p:pic>
      <p:grpSp>
        <p:nvGrpSpPr>
          <p:cNvPr id="207" name="Groep 206"/>
          <p:cNvGrpSpPr/>
          <p:nvPr/>
        </p:nvGrpSpPr>
        <p:grpSpPr>
          <a:xfrm>
            <a:off x="7067812" y="8910676"/>
            <a:ext cx="2603744" cy="1246703"/>
            <a:chOff x="7781680" y="7747624"/>
            <a:chExt cx="2603744" cy="1246703"/>
          </a:xfrm>
        </p:grpSpPr>
        <p:grpSp>
          <p:nvGrpSpPr>
            <p:cNvPr id="208" name="Groep 207"/>
            <p:cNvGrpSpPr/>
            <p:nvPr/>
          </p:nvGrpSpPr>
          <p:grpSpPr>
            <a:xfrm>
              <a:off x="7781680" y="7747624"/>
              <a:ext cx="2603744" cy="1246703"/>
              <a:chOff x="351387" y="2358988"/>
              <a:chExt cx="1807828" cy="1994672"/>
            </a:xfrm>
          </p:grpSpPr>
          <p:sp>
            <p:nvSpPr>
              <p:cNvPr id="210" name="Afgeronde rechthoek 209"/>
              <p:cNvSpPr/>
              <p:nvPr/>
            </p:nvSpPr>
            <p:spPr>
              <a:xfrm>
                <a:off x="351387" y="2358988"/>
                <a:ext cx="1787259" cy="1699475"/>
              </a:xfrm>
              <a:prstGeom prst="roundRect">
                <a:avLst>
                  <a:gd name="adj" fmla="val 22708"/>
                </a:avLst>
              </a:prstGeom>
              <a:noFill/>
              <a:ln w="38100">
                <a:solidFill>
                  <a:srgbClr val="7CB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1" name="Tekstvak 210"/>
              <p:cNvSpPr txBox="1"/>
              <p:nvPr/>
            </p:nvSpPr>
            <p:spPr>
              <a:xfrm>
                <a:off x="978482" y="2482428"/>
                <a:ext cx="1180733" cy="1871232"/>
              </a:xfrm>
              <a:prstGeom prst="rect">
                <a:avLst/>
              </a:prstGeom>
              <a:noFill/>
            </p:spPr>
            <p:txBody>
              <a:bodyPr wrap="square" rtlCol="0">
                <a:spAutoFit/>
              </a:bodyPr>
              <a:lstStyle/>
              <a:p>
                <a:r>
                  <a:rPr lang="nl-NL" sz="1400" dirty="0"/>
                  <a:t>Je hebt een gesprek gehad en een lesuur ingehaald.</a:t>
                </a:r>
              </a:p>
              <a:p>
                <a:r>
                  <a:rPr lang="nl-NL" sz="1400" b="1" dirty="0">
                    <a:solidFill>
                      <a:srgbClr val="7CBF00"/>
                    </a:solidFill>
                  </a:rPr>
                  <a:t>KLAAR! </a:t>
                </a:r>
              </a:p>
              <a:p>
                <a:endParaRPr lang="nl-NL" sz="1400" dirty="0"/>
              </a:p>
            </p:txBody>
          </p:sp>
        </p:grpSp>
        <p:pic>
          <p:nvPicPr>
            <p:cNvPr id="209" name="Afbeelding 208" descr="Green tick symbol and red cross sign in circle Vector Image"/>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l="3322" t="14536" r="49834" b="25392"/>
            <a:stretch/>
          </p:blipFill>
          <p:spPr bwMode="auto">
            <a:xfrm>
              <a:off x="7897951" y="7909550"/>
              <a:ext cx="651348" cy="674939"/>
            </a:xfrm>
            <a:prstGeom prst="rect">
              <a:avLst/>
            </a:prstGeom>
            <a:noFill/>
            <a:ln>
              <a:noFill/>
            </a:ln>
            <a:extLst>
              <a:ext uri="{53640926-AAD7-44D8-BBD7-CCE9431645EC}">
                <a14:shadowObscured xmlns:a14="http://schemas.microsoft.com/office/drawing/2010/main"/>
              </a:ext>
            </a:extLst>
          </p:spPr>
        </p:pic>
      </p:grpSp>
      <p:pic>
        <p:nvPicPr>
          <p:cNvPr id="212" name="Afbeelding 211" descr="Set Of Big Image Png - Simple Arrow Vector Free | Full Size PNG ..."/>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8191" t="10957" r="10189" b="80011"/>
          <a:stretch/>
        </p:blipFill>
        <p:spPr bwMode="auto">
          <a:xfrm rot="5400000">
            <a:off x="8953051" y="9155993"/>
            <a:ext cx="1660481" cy="378692"/>
          </a:xfrm>
          <a:prstGeom prst="rect">
            <a:avLst/>
          </a:prstGeom>
          <a:noFill/>
          <a:ln>
            <a:noFill/>
          </a:ln>
          <a:extLst>
            <a:ext uri="{53640926-AAD7-44D8-BBD7-CCE9431645EC}">
              <a14:shadowObscured xmlns:a14="http://schemas.microsoft.com/office/drawing/2010/main"/>
            </a:ext>
          </a:extLst>
        </p:spPr>
      </p:pic>
      <p:pic>
        <p:nvPicPr>
          <p:cNvPr id="213" name="Afbeelding 212"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87039" t="4525" b="80011"/>
          <a:stretch/>
        </p:blipFill>
        <p:spPr bwMode="auto">
          <a:xfrm rot="5400000">
            <a:off x="9738285" y="9920637"/>
            <a:ext cx="358819" cy="522044"/>
          </a:xfrm>
          <a:prstGeom prst="rect">
            <a:avLst/>
          </a:prstGeom>
          <a:noFill/>
          <a:ln>
            <a:noFill/>
          </a:ln>
          <a:extLst>
            <a:ext uri="{53640926-AAD7-44D8-BBD7-CCE9431645EC}">
              <a14:shadowObscured xmlns:a14="http://schemas.microsoft.com/office/drawing/2010/main"/>
            </a:ext>
          </a:extLst>
        </p:spPr>
      </p:pic>
      <p:pic>
        <p:nvPicPr>
          <p:cNvPr id="81" name="Afbeelding 80" descr="Green tick symbol and red cross sign in circle Vector Image"/>
          <p:cNvPicPr>
            <a:picLocks noChangeAspect="1"/>
          </p:cNvPicPr>
          <p:nvPr/>
        </p:nvPicPr>
        <p:blipFill rotWithShape="1">
          <a:blip r:embed="rId12" cstate="print">
            <a:clrChange>
              <a:clrFrom>
                <a:srgbClr val="FFFFFF"/>
              </a:clrFrom>
              <a:clrTo>
                <a:srgbClr val="FFFFFF">
                  <a:alpha val="0"/>
                </a:srgbClr>
              </a:clrTo>
            </a:clrChange>
            <a:extLst>
              <a:ext uri="{BEBA8EAE-BF5A-486C-A8C5-ECC9F3942E4B}">
                <a14:imgProps xmlns:a14="http://schemas.microsoft.com/office/drawing/2010/main">
                  <a14:imgLayer r:embed="rId13">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2091666" y="9768858"/>
            <a:ext cx="751068" cy="720824"/>
          </a:xfrm>
          <a:prstGeom prst="rect">
            <a:avLst/>
          </a:prstGeom>
          <a:noFill/>
          <a:ln>
            <a:noFill/>
          </a:ln>
          <a:extLst>
            <a:ext uri="{53640926-AAD7-44D8-BBD7-CCE9431645EC}">
              <a14:shadowObscured xmlns:a14="http://schemas.microsoft.com/office/drawing/2010/main"/>
            </a:ext>
          </a:extLst>
        </p:spPr>
      </p:pic>
      <p:pic>
        <p:nvPicPr>
          <p:cNvPr id="82" name="Picture 6" descr="❗ Exclamation Mark Emoji"/>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187289" y="9811590"/>
            <a:ext cx="513718" cy="513718"/>
          </a:xfrm>
          <a:prstGeom prst="rect">
            <a:avLst/>
          </a:prstGeom>
          <a:noFill/>
          <a:extLst>
            <a:ext uri="{909E8E84-426E-40DD-AFC4-6F175D3DCCD1}">
              <a14:hiddenFill xmlns:a14="http://schemas.microsoft.com/office/drawing/2010/main">
                <a:solidFill>
                  <a:srgbClr val="FFFFFF"/>
                </a:solidFill>
              </a14:hiddenFill>
            </a:ext>
          </a:extLst>
        </p:spPr>
      </p:pic>
      <p:pic>
        <p:nvPicPr>
          <p:cNvPr id="87" name="Afbeelding 86" descr="Green tick symbol and red cross sign in circle Vector Image">
            <a:extLst>
              <a:ext uri="{FF2B5EF4-FFF2-40B4-BE49-F238E27FC236}">
                <a16:creationId xmlns:a16="http://schemas.microsoft.com/office/drawing/2014/main" id="{B634D785-B3DC-4913-AB84-60FDA76F59CD}"/>
              </a:ext>
            </a:extLst>
          </p:cNvPr>
          <p:cNvPicPr>
            <a:picLocks noChangeAspect="1"/>
          </p:cNvPicPr>
          <p:nvPr/>
        </p:nvPicPr>
        <p:blipFill rotWithShape="1">
          <a:blip r:embed="rId12" cstate="print">
            <a:clrChange>
              <a:clrFrom>
                <a:srgbClr val="FFFFFF"/>
              </a:clrFrom>
              <a:clrTo>
                <a:srgbClr val="FFFFFF">
                  <a:alpha val="0"/>
                </a:srgbClr>
              </a:clrTo>
            </a:clrChange>
            <a:extLst>
              <a:ext uri="{BEBA8EAE-BF5A-486C-A8C5-ECC9F3942E4B}">
                <a14:imgProps xmlns:a14="http://schemas.microsoft.com/office/drawing/2010/main">
                  <a14:imgLayer r:embed="rId13">
                    <a14:imgEffect>
                      <a14:backgroundRemoval t="14737" b="75439" l="50959" r="100000"/>
                    </a14:imgEffect>
                  </a14:imgLayer>
                </a14:imgProps>
              </a:ext>
              <a:ext uri="{28A0092B-C50C-407E-A947-70E740481C1C}">
                <a14:useLocalDpi xmlns:a14="http://schemas.microsoft.com/office/drawing/2010/main" val="0"/>
              </a:ext>
            </a:extLst>
          </a:blip>
          <a:srcRect l="50498" t="14961" b="24116"/>
          <a:stretch/>
        </p:blipFill>
        <p:spPr bwMode="auto">
          <a:xfrm rot="19103396">
            <a:off x="7165920" y="10366534"/>
            <a:ext cx="751068" cy="720824"/>
          </a:xfrm>
          <a:prstGeom prst="rect">
            <a:avLst/>
          </a:prstGeom>
          <a:noFill/>
          <a:ln>
            <a:noFill/>
          </a:ln>
          <a:extLst>
            <a:ext uri="{53640926-AAD7-44D8-BBD7-CCE9431645EC}">
              <a14:shadowObscured xmlns:a14="http://schemas.microsoft.com/office/drawing/2010/main"/>
            </a:ext>
          </a:extLst>
        </p:spPr>
      </p:pic>
      <p:pic>
        <p:nvPicPr>
          <p:cNvPr id="88" name="Picture 6" descr="❗ Exclamation Mark Emoji">
            <a:extLst>
              <a:ext uri="{FF2B5EF4-FFF2-40B4-BE49-F238E27FC236}">
                <a16:creationId xmlns:a16="http://schemas.microsoft.com/office/drawing/2014/main" id="{968436FD-5B9E-4CFF-9E7D-33F9A180A02E}"/>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61543" y="10409266"/>
            <a:ext cx="513718" cy="513718"/>
          </a:xfrm>
          <a:prstGeom prst="rect">
            <a:avLst/>
          </a:prstGeom>
          <a:noFill/>
          <a:extLst>
            <a:ext uri="{909E8E84-426E-40DD-AFC4-6F175D3DCCD1}">
              <a14:hiddenFill xmlns:a14="http://schemas.microsoft.com/office/drawing/2010/main">
                <a:solidFill>
                  <a:srgbClr val="FFFFFF"/>
                </a:solidFill>
              </a14:hiddenFill>
            </a:ext>
          </a:extLst>
        </p:spPr>
      </p:pic>
      <p:pic>
        <p:nvPicPr>
          <p:cNvPr id="114" name="Afbeelding 113" descr="Set Of Big Image Png - Simple Arrow Vector Free | Full Size PNG ..."/>
          <p:cNvPicPr>
            <a:picLocks noChangeAspect="1"/>
          </p:cNvPicPr>
          <p:nvPr/>
        </p:nvPicPr>
        <p:blipFill rotWithShape="1">
          <a:blip r:embed="rId6" cstate="print">
            <a:duotone>
              <a:schemeClr val="bg2">
                <a:shade val="45000"/>
                <a:satMod val="135000"/>
              </a:schemeClr>
              <a:prstClr val="white"/>
            </a:duotone>
            <a:extLst>
              <a:ext uri="{28A0092B-C50C-407E-A947-70E740481C1C}">
                <a14:useLocalDpi xmlns:a14="http://schemas.microsoft.com/office/drawing/2010/main" val="0"/>
              </a:ext>
            </a:extLst>
          </a:blip>
          <a:srcRect l="74360" t="4629" b="80011"/>
          <a:stretch/>
        </p:blipFill>
        <p:spPr bwMode="auto">
          <a:xfrm rot="5400000">
            <a:off x="8401213" y="4536122"/>
            <a:ext cx="709842" cy="5185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00728411"/>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7735</TotalTime>
  <Words>1111</Words>
  <Application>Microsoft Office PowerPoint</Application>
  <PresentationFormat>Aangepast</PresentationFormat>
  <Paragraphs>99</Paragraphs>
  <Slides>4</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Calibri</vt:lpstr>
      <vt:lpstr>Calibri Light</vt:lpstr>
      <vt:lpstr>Kantoorthema</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Loose, Koen</dc:creator>
  <cp:lastModifiedBy>Wim van Hulzen</cp:lastModifiedBy>
  <cp:revision>81</cp:revision>
  <cp:lastPrinted>2023-07-11T08:28:12Z</cp:lastPrinted>
  <dcterms:created xsi:type="dcterms:W3CDTF">2020-06-05T08:01:44Z</dcterms:created>
  <dcterms:modified xsi:type="dcterms:W3CDTF">2023-07-12T12:00:56Z</dcterms:modified>
</cp:coreProperties>
</file>